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4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  <p:sldMasterId id="2147483674" r:id="rId4"/>
    <p:sldMasterId id="2147483677" r:id="rId5"/>
  </p:sldMasterIdLst>
  <p:notesMasterIdLst>
    <p:notesMasterId r:id="rId47"/>
  </p:notesMasterIdLst>
  <p:handoutMasterIdLst>
    <p:handoutMasterId r:id="rId48"/>
  </p:handoutMasterIdLst>
  <p:sldIdLst>
    <p:sldId id="300" r:id="rId6"/>
    <p:sldId id="256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299" r:id="rId15"/>
    <p:sldId id="308" r:id="rId16"/>
    <p:sldId id="264" r:id="rId17"/>
    <p:sldId id="261" r:id="rId18"/>
    <p:sldId id="268" r:id="rId19"/>
    <p:sldId id="265" r:id="rId20"/>
    <p:sldId id="269" r:id="rId21"/>
    <p:sldId id="270" r:id="rId22"/>
    <p:sldId id="273" r:id="rId23"/>
    <p:sldId id="274" r:id="rId24"/>
    <p:sldId id="284" r:id="rId25"/>
    <p:sldId id="276" r:id="rId26"/>
    <p:sldId id="279" r:id="rId27"/>
    <p:sldId id="277" r:id="rId28"/>
    <p:sldId id="283" r:id="rId29"/>
    <p:sldId id="278" r:id="rId30"/>
    <p:sldId id="281" r:id="rId31"/>
    <p:sldId id="293" r:id="rId32"/>
    <p:sldId id="288" r:id="rId33"/>
    <p:sldId id="282" r:id="rId34"/>
    <p:sldId id="271" r:id="rId35"/>
    <p:sldId id="295" r:id="rId36"/>
    <p:sldId id="280" r:id="rId37"/>
    <p:sldId id="290" r:id="rId38"/>
    <p:sldId id="286" r:id="rId39"/>
    <p:sldId id="272" r:id="rId40"/>
    <p:sldId id="289" r:id="rId41"/>
    <p:sldId id="287" r:id="rId42"/>
    <p:sldId id="285" r:id="rId43"/>
    <p:sldId id="294" r:id="rId44"/>
    <p:sldId id="296" r:id="rId45"/>
    <p:sldId id="298" r:id="rId46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C02"/>
    <a:srgbClr val="297D9B"/>
    <a:srgbClr val="A82B3D"/>
    <a:srgbClr val="021C7D"/>
    <a:srgbClr val="B7ADA7"/>
    <a:srgbClr val="F2A40D"/>
    <a:srgbClr val="B6CAD5"/>
    <a:srgbClr val="FFFFFE"/>
    <a:srgbClr val="FF797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3926" autoAdjust="0"/>
    <p:restoredTop sz="78457" autoAdjust="0"/>
  </p:normalViewPr>
  <p:slideViewPr>
    <p:cSldViewPr>
      <p:cViewPr varScale="1">
        <p:scale>
          <a:sx n="147" d="100"/>
          <a:sy n="147" d="100"/>
        </p:scale>
        <p:origin x="582" y="114"/>
      </p:cViewPr>
      <p:guideLst>
        <p:guide orient="horz" pos="139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692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51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82B3D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60</c:v>
                </c:pt>
                <c:pt idx="1">
                  <c:v>70</c:v>
                </c:pt>
                <c:pt idx="2">
                  <c:v>40</c:v>
                </c:pt>
                <c:pt idx="3">
                  <c:v>50</c:v>
                </c:pt>
                <c:pt idx="4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5B-42E9-A14A-4A916A071B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920128"/>
        <c:axId val="124327040"/>
      </c:barChart>
      <c:catAx>
        <c:axId val="12192012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24327040"/>
        <c:crosses val="autoZero"/>
        <c:auto val="1"/>
        <c:lblAlgn val="ctr"/>
        <c:lblOffset val="100"/>
        <c:noMultiLvlLbl val="0"/>
      </c:catAx>
      <c:valAx>
        <c:axId val="1243270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19201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853A-4939-94A6-5FCC6DD8D23D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53A-4939-94A6-5FCC6DD8D23D}"/>
              </c:ext>
            </c:extLst>
          </c:dPt>
          <c:dPt>
            <c:idx val="2"/>
            <c:bubble3D val="0"/>
            <c:spPr>
              <a:solidFill>
                <a:schemeClr val="accent2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53A-4939-94A6-5FCC6DD8D23D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30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3A-4939-94A6-5FCC6DD8D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AB0-47DB-BEAC-4A19A3E2F76C}"/>
              </c:ext>
            </c:extLst>
          </c:dPt>
          <c:dPt>
            <c:idx val="1"/>
            <c:bubble3D val="0"/>
            <c:spPr>
              <a:solidFill>
                <a:schemeClr val="accent1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AB0-47DB-BEAC-4A19A3E2F76C}"/>
              </c:ext>
            </c:extLst>
          </c:dPt>
          <c:dPt>
            <c:idx val="2"/>
            <c:bubble3D val="0"/>
            <c:spPr>
              <a:solidFill>
                <a:schemeClr val="accent1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AB0-47DB-BEAC-4A19A3E2F76C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</c:v>
                </c:pt>
                <c:pt idx="1">
                  <c:v>40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B0-47DB-BEAC-4A19A3E2F7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3089B3-74C0-472D-B52B-A02D7C5A49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536009-3C98-459E-912F-7BC75BE070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047B8F-ACD4-4231-8309-0FB225FCEDD6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910FC0-F7F3-4F63-9D53-37FF76EC0D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33445-FEAA-42A8-A62A-8022DF45D2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7C270-1481-4AD6-80D1-4F33964E5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99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EC219-2EC1-42A6-9CAB-28AF476DA5A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971F9C-0A29-4E09-84AC-CD79A2D2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8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bacus.bates.edu/~ganderso/biology/resources/writing/HTWsections.html#introduction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For more information visit: </a:t>
            </a:r>
            <a:r>
              <a:rPr lang="en-US" dirty="0">
                <a:hlinkClick r:id="rId3"/>
              </a:rPr>
              <a:t>http://abacus.bates.edu/~ganderso/biology/resources/writing/HTWsections.html#introduction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71F9C-0A29-4E09-84AC-CD79A2D227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539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List alphabetically your references following APA v6.0 (or newer) rules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71F9C-0A29-4E09-84AC-CD79A2D227A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943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section should contain appendices with information that is non-essential to understanding the presentation, but may present information that further clarifies a point without burdening the body of the presentation (they are also called backup slides).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appendix is an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optional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part of the paper or a slide deck.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971F9C-0A29-4E09-84AC-CD79A2D227A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99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71F9C-0A29-4E09-84AC-CD79A2D227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850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Its purpose is to clearly state the research problem and give the reader a motivation, justification about the case. The introduction should answer the question </a:t>
            </a:r>
            <a:r>
              <a:rPr lang="en-US" b="1" dirty="0"/>
              <a:t>What was studied and state partially the goal? </a:t>
            </a:r>
            <a:r>
              <a:rPr lang="en-US" b="0" dirty="0"/>
              <a:t>It also limits </a:t>
            </a:r>
            <a:r>
              <a:rPr lang="en-US" b="1" dirty="0"/>
              <a:t>the scope </a:t>
            </a:r>
            <a:r>
              <a:rPr lang="en-US" b="0" dirty="0"/>
              <a:t>of the research</a:t>
            </a:r>
            <a:endParaRPr lang="en-US" b="1" dirty="0"/>
          </a:p>
          <a:p>
            <a:r>
              <a:rPr lang="en-US" b="0" dirty="0"/>
              <a:t>Sometimes, it is combined with the literature review to set the methodological and practical gaps found in the state-of-the-art</a:t>
            </a:r>
            <a:r>
              <a:rPr lang="en-US" b="0" baseline="0" dirty="0"/>
              <a:t> body.</a:t>
            </a:r>
            <a:endParaRPr lang="en-US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71F9C-0A29-4E09-84AC-CD79A2D227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34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 research question guides and centers your research. It should be clear, concise, objective and</a:t>
            </a:r>
            <a:r>
              <a:rPr lang="en-US" baseline="0" dirty="0"/>
              <a:t> </a:t>
            </a:r>
            <a:r>
              <a:rPr lang="en-US" dirty="0"/>
              <a:t>focused, as well as synthesize multiple sources to present your contribution from a theoretical and practical perspective.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71F9C-0A29-4E09-84AC-CD79A2D227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90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Its aims to describe the methodological</a:t>
            </a:r>
            <a:r>
              <a:rPr lang="en-US" baseline="0" dirty="0"/>
              <a:t> framework</a:t>
            </a:r>
            <a:r>
              <a:rPr lang="en-US" dirty="0"/>
              <a:t> used in the research. This should </a:t>
            </a:r>
            <a:r>
              <a:rPr lang="en-US" baseline="0" dirty="0"/>
              <a:t>explain </a:t>
            </a:r>
            <a:r>
              <a:rPr lang="en-US" dirty="0"/>
              <a:t>succinctly </a:t>
            </a:r>
            <a:r>
              <a:rPr lang="en-US" baseline="0" dirty="0"/>
              <a:t>the procedure followed to perform </a:t>
            </a:r>
            <a:r>
              <a:rPr lang="en-US" dirty="0"/>
              <a:t>experiments such that they could be replicated by any competent colleague and get same results or equivalent findings.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Methods answer the question: </a:t>
            </a:r>
            <a:r>
              <a:rPr lang="en-US" b="1" dirty="0"/>
              <a:t>How was the problem understood,</a:t>
            </a:r>
            <a:r>
              <a:rPr lang="en-US" b="1" baseline="0" dirty="0"/>
              <a:t> characterized, analyzed or solved</a:t>
            </a:r>
            <a:r>
              <a:rPr lang="en-US" b="1" dirty="0"/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71F9C-0A29-4E09-84AC-CD79A2D227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09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Details about models, formulations</a:t>
            </a:r>
            <a:r>
              <a:rPr lang="en-US" baseline="0" dirty="0"/>
              <a:t> and techniques applied into y</a:t>
            </a:r>
            <a:r>
              <a:rPr lang="en-US" dirty="0"/>
              <a:t>our research (only if applicable)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71F9C-0A29-4E09-84AC-CD79A2D227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973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 a description of the experimental setting or data used to test the proposed methodology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methods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Sometimes, you can provide information about the collection protocol, sampling and calibration of the data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71F9C-0A29-4E09-84AC-CD79A2D227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008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The results should answer the question: </a:t>
            </a:r>
            <a:r>
              <a:rPr lang="en-US" b="1" dirty="0"/>
              <a:t>What are the results, recommendations or main findings acquired from the research? </a:t>
            </a:r>
            <a:r>
              <a:rPr lang="en-US" b="0" dirty="0"/>
              <a:t>And discuss about:</a:t>
            </a:r>
            <a:r>
              <a:rPr lang="en-US" b="1" dirty="0"/>
              <a:t> What do these results mean for scientific community and practitioners?</a:t>
            </a:r>
          </a:p>
          <a:p>
            <a:r>
              <a:rPr lang="en-US" b="0" dirty="0"/>
              <a:t>If you</a:t>
            </a:r>
            <a:r>
              <a:rPr lang="en-US" b="0" baseline="0" dirty="0"/>
              <a:t> are presenting an ongoing research, </a:t>
            </a:r>
            <a:r>
              <a:rPr lang="en-US" b="0" i="1" baseline="0" dirty="0"/>
              <a:t>please discuss in detail your hypotheses and your expected results.</a:t>
            </a:r>
            <a:endParaRPr lang="en-US" b="0" i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71F9C-0A29-4E09-84AC-CD79A2D227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09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Summarize and evaluate the whole research.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Was</a:t>
            </a:r>
            <a:r>
              <a:rPr 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your original goal met? </a:t>
            </a:r>
          </a:p>
          <a:p>
            <a:r>
              <a:rPr 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What are the main findings from your research? 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Suggest changes in the experimental procedure (or design) and/or possibilities for further study.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State whether your results support or contradict your hypothesis.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Were</a:t>
            </a:r>
            <a:r>
              <a:rPr 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hypotheses validated: accepted/rejected? Why?</a:t>
            </a:r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What are the future research venues of your research?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If you</a:t>
            </a:r>
            <a:r>
              <a:rPr lang="en-US" b="0" baseline="0" dirty="0"/>
              <a:t> are presenting an ongoing research, please discuss in detail your next steps.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71F9C-0A29-4E09-84AC-CD79A2D227A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14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14.jpe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Layouts/_rels/slideLayout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Layouts/_rels/slideLayout2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5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Layouts/_rels/slideLayout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10.png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862452" y="1105240"/>
            <a:ext cx="4968552" cy="1080121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b="0" baseline="0">
                <a:solidFill>
                  <a:srgbClr val="021C7D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sz="3200" dirty="0">
                <a:ea typeface="맑은 고딕" pitchFamily="50" charset="-127"/>
              </a:rPr>
              <a:t>Title of the submission/research work</a:t>
            </a:r>
            <a:endParaRPr lang="en-US" altLang="ko-KR" sz="3200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62304" y="2672578"/>
            <a:ext cx="4968700" cy="9258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name of the presenter(s) / leader(s)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012432AD-ACEB-4975-B2F6-406A9DBDFE3E}"/>
              </a:ext>
            </a:extLst>
          </p:cNvPr>
          <p:cNvSpPr txBox="1">
            <a:spLocks/>
          </p:cNvSpPr>
          <p:nvPr userDrawn="1"/>
        </p:nvSpPr>
        <p:spPr>
          <a:xfrm>
            <a:off x="107504" y="-2946"/>
            <a:ext cx="8928992" cy="807694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buFont typeface="Arial" pitchFamily="34" charset="0"/>
              <a:buNone/>
              <a:defRPr sz="3200" b="0" kern="1200" baseline="0">
                <a:solidFill>
                  <a:srgbClr val="021C7D"/>
                </a:solidFill>
                <a:latin typeface="+mj-lt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300" dirty="0">
                <a:solidFill>
                  <a:srgbClr val="297D9B"/>
                </a:solidFill>
                <a:ea typeface="맑은 고딕" pitchFamily="50" charset="-127"/>
              </a:rPr>
              <a:t>2024 POMS Cartagena Conference</a:t>
            </a:r>
            <a:endParaRPr lang="en-US" altLang="ko-KR" sz="2300" dirty="0">
              <a:solidFill>
                <a:srgbClr val="297D9B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6E378A6-0E00-4C2A-927A-8F14FB84ABE7}"/>
              </a:ext>
            </a:extLst>
          </p:cNvPr>
          <p:cNvSpPr/>
          <p:nvPr userDrawn="1"/>
        </p:nvSpPr>
        <p:spPr>
          <a:xfrm>
            <a:off x="6336890" y="3828262"/>
            <a:ext cx="2621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800" b="0" kern="1200" baseline="0" dirty="0">
                <a:solidFill>
                  <a:srgbClr val="297D9B"/>
                </a:solidFill>
                <a:latin typeface="+mj-lt"/>
                <a:ea typeface="맑은 고딕" pitchFamily="50" charset="-127"/>
                <a:cs typeface="Arial" pitchFamily="34" charset="0"/>
              </a:rPr>
              <a:t>March 16</a:t>
            </a:r>
            <a:r>
              <a:rPr lang="en-US" altLang="ko-KR" sz="1800" b="0" kern="1200" baseline="30000" dirty="0">
                <a:solidFill>
                  <a:srgbClr val="297D9B"/>
                </a:solidFill>
                <a:latin typeface="+mj-lt"/>
                <a:ea typeface="맑은 고딕" pitchFamily="50" charset="-127"/>
                <a:cs typeface="Arial" pitchFamily="34" charset="0"/>
              </a:rPr>
              <a:t>th</a:t>
            </a:r>
            <a:r>
              <a:rPr lang="en-US" altLang="ko-KR" sz="1800" b="0" kern="1200" baseline="0" dirty="0">
                <a:solidFill>
                  <a:srgbClr val="297D9B"/>
                </a:solidFill>
                <a:latin typeface="+mj-lt"/>
                <a:ea typeface="맑은 고딕" pitchFamily="50" charset="-127"/>
                <a:cs typeface="Arial" pitchFamily="34" charset="0"/>
              </a:rPr>
              <a:t> to 19</a:t>
            </a:r>
            <a:r>
              <a:rPr lang="en-US" altLang="ko-KR" sz="1800" b="0" kern="1200" baseline="30000" dirty="0">
                <a:solidFill>
                  <a:srgbClr val="297D9B"/>
                </a:solidFill>
                <a:latin typeface="+mj-lt"/>
                <a:ea typeface="맑은 고딕" pitchFamily="50" charset="-127"/>
                <a:cs typeface="Arial" pitchFamily="34" charset="0"/>
              </a:rPr>
              <a:t>th</a:t>
            </a:r>
            <a:r>
              <a:rPr lang="en-US" altLang="ko-KR" sz="1800" b="0" kern="1200" baseline="0" dirty="0">
                <a:solidFill>
                  <a:srgbClr val="297D9B"/>
                </a:solidFill>
                <a:latin typeface="+mj-lt"/>
                <a:ea typeface="맑은 고딕" pitchFamily="50" charset="-127"/>
                <a:cs typeface="Arial" pitchFamily="34" charset="0"/>
              </a:rPr>
              <a:t>, 2024</a:t>
            </a:r>
            <a:endParaRPr lang="en-US" sz="1800" b="0" kern="1200" baseline="0" dirty="0">
              <a:solidFill>
                <a:srgbClr val="297D9B"/>
              </a:solidFill>
              <a:latin typeface="+mj-lt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12" name="Picture 11" descr="Production and Operations Management Society (POMS) | LinkedIn">
            <a:extLst>
              <a:ext uri="{FF2B5EF4-FFF2-40B4-BE49-F238E27FC236}">
                <a16:creationId xmlns:a16="http://schemas.microsoft.com/office/drawing/2014/main" id="{49EB8C59-9B49-4FD6-9583-566E97A4BCC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7" b="15700"/>
          <a:stretch/>
        </p:blipFill>
        <p:spPr bwMode="auto">
          <a:xfrm>
            <a:off x="124303" y="4332436"/>
            <a:ext cx="964919" cy="672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Archivo:Logotipo de la Universidad del Norte.svg - Wikipedia, la  enciclopedia libre">
            <a:extLst>
              <a:ext uri="{FF2B5EF4-FFF2-40B4-BE49-F238E27FC236}">
                <a16:creationId xmlns:a16="http://schemas.microsoft.com/office/drawing/2014/main" id="{5E3F20A3-5B21-45FA-B096-66CF3C2B9C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404989"/>
            <a:ext cx="1618032" cy="458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Contactanos – logyca">
            <a:extLst>
              <a:ext uri="{FF2B5EF4-FFF2-40B4-BE49-F238E27FC236}">
                <a16:creationId xmlns:a16="http://schemas.microsoft.com/office/drawing/2014/main" id="{D012CF18-4A10-4B80-89E2-09B759BA912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18" t="26604" r="12689" b="28542"/>
          <a:stretch/>
        </p:blipFill>
        <p:spPr bwMode="auto">
          <a:xfrm>
            <a:off x="3513901" y="4381218"/>
            <a:ext cx="1965182" cy="574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MIT SCALE logo 800px">
            <a:extLst>
              <a:ext uri="{FF2B5EF4-FFF2-40B4-BE49-F238E27FC236}">
                <a16:creationId xmlns:a16="http://schemas.microsoft.com/office/drawing/2014/main" id="{4CD2F6C4-E4A4-4AA9-A690-BD54F6FC07A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46" t="1799"/>
          <a:stretch/>
        </p:blipFill>
        <p:spPr bwMode="auto">
          <a:xfrm>
            <a:off x="1211455" y="4318125"/>
            <a:ext cx="2180213" cy="700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54EB2F3-FA77-43D7-8F0F-FD27A056AB15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50" y="1248076"/>
            <a:ext cx="3014698" cy="2084357"/>
          </a:xfrm>
          <a:prstGeom prst="rect">
            <a:avLst/>
          </a:prstGeom>
        </p:spPr>
      </p:pic>
      <p:pic>
        <p:nvPicPr>
          <p:cNvPr id="1026" name="Picture 2" descr="Universidad Tecnológica de Bolívar - Wikipedia, la enciclopedia libre">
            <a:extLst>
              <a:ext uri="{FF2B5EF4-FFF2-40B4-BE49-F238E27FC236}">
                <a16:creationId xmlns:a16="http://schemas.microsoft.com/office/drawing/2014/main" id="{8DC66354-F945-4EEC-8697-BF73A746168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381218"/>
            <a:ext cx="1357859" cy="66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2932113"/>
            <a:ext cx="9144000" cy="2211387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3950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1556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55776" y="1131590"/>
            <a:ext cx="7230270" cy="367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3480" y="1626257"/>
            <a:ext cx="3465217" cy="2562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67544" y="3363838"/>
            <a:ext cx="302433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05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1759754"/>
            <a:ext cx="9144000" cy="2211387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23208" y="1042230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80312" y="1239782"/>
            <a:ext cx="1008112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643269" y="1261134"/>
            <a:ext cx="1654766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137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-36512" y="483518"/>
            <a:ext cx="3059832" cy="40324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4860032" y="0"/>
            <a:ext cx="36000" cy="5143500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4896032" y="1311750"/>
            <a:ext cx="180000" cy="2520000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440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rgbClr val="A82B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5063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131840" y="411510"/>
            <a:ext cx="601216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131840" y="987574"/>
            <a:ext cx="601216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494576"/>
            <a:ext cx="3059832" cy="40213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168352" y="1377594"/>
            <a:ext cx="3059832" cy="31366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8877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107233" y="483518"/>
            <a:ext cx="6444208" cy="3862248"/>
          </a:xfrm>
          <a:prstGeom prst="rect">
            <a:avLst/>
          </a:prstGeom>
          <a:solidFill>
            <a:srgbClr val="B6CA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42855" y="267495"/>
            <a:ext cx="1944216" cy="42484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331087" y="267495"/>
            <a:ext cx="1944216" cy="42484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419319" y="267495"/>
            <a:ext cx="1944216" cy="42484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2137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rgbClr val="B6CA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0435" y="119404"/>
            <a:ext cx="2088232" cy="20162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510435" y="2567676"/>
            <a:ext cx="2088232" cy="20162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052440" y="119404"/>
            <a:ext cx="2088232" cy="20162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052440" y="2567676"/>
            <a:ext cx="2088232" cy="20162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93977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3291830"/>
            <a:ext cx="8748464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867894"/>
            <a:ext cx="87484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39502"/>
            <a:ext cx="3312128" cy="280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995936" y="339502"/>
            <a:ext cx="468052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9593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61619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723645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24261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3106909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23528" y="805700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750166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you!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3311860" y="915566"/>
            <a:ext cx="2520280" cy="2520280"/>
          </a:xfrm>
          <a:prstGeom prst="ellipse">
            <a:avLst/>
          </a:prstGeom>
          <a:solidFill>
            <a:srgbClr val="FFFFFE"/>
          </a:solidFill>
          <a:ln>
            <a:solidFill>
              <a:srgbClr val="A82B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4873E1F-A1A7-4F66-B369-9DC3789E486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018" y="1474250"/>
            <a:ext cx="2029094" cy="140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750166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you!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3311860" y="915566"/>
            <a:ext cx="2520280" cy="2520280"/>
          </a:xfrm>
          <a:prstGeom prst="ellipse">
            <a:avLst/>
          </a:prstGeom>
          <a:solidFill>
            <a:srgbClr val="FFFFFE"/>
          </a:solidFill>
          <a:ln>
            <a:solidFill>
              <a:srgbClr val="A82B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4075413-EE6A-4876-913B-31D7107E9BB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018" y="1474250"/>
            <a:ext cx="2029094" cy="140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023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571750"/>
            <a:ext cx="9144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2116108" y="843558"/>
            <a:ext cx="4896544" cy="3456384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116108" y="0"/>
            <a:ext cx="4896544" cy="195486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116108" y="4948014"/>
            <a:ext cx="4896544" cy="195486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116108" y="3049518"/>
            <a:ext cx="4896544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116108" y="3625582"/>
            <a:ext cx="489654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4155985" y="1156325"/>
            <a:ext cx="816788" cy="1812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pic>
        <p:nvPicPr>
          <p:cNvPr id="12" name="Picture 11" descr="Production and Operations Management Society (POMS) | LinkedIn">
            <a:extLst>
              <a:ext uri="{FF2B5EF4-FFF2-40B4-BE49-F238E27FC236}">
                <a16:creationId xmlns:a16="http://schemas.microsoft.com/office/drawing/2014/main" id="{0541C86E-53C3-4B21-87F8-F6BBFD12D98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47" b="15700"/>
          <a:stretch/>
        </p:blipFill>
        <p:spPr bwMode="auto">
          <a:xfrm>
            <a:off x="124303" y="4332436"/>
            <a:ext cx="964919" cy="672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Archivo:Logo Universidad Tecnológica de Bolívar.jpg">
            <a:extLst>
              <a:ext uri="{FF2B5EF4-FFF2-40B4-BE49-F238E27FC236}">
                <a16:creationId xmlns:a16="http://schemas.microsoft.com/office/drawing/2014/main" id="{63A92F2E-D5DF-40E8-B676-90BE5807D5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193" y="4372397"/>
            <a:ext cx="1433000" cy="75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Archivo:Logotipo de la Universidad del Norte.svg - Wikipedia, la  enciclopedia libre">
            <a:extLst>
              <a:ext uri="{FF2B5EF4-FFF2-40B4-BE49-F238E27FC236}">
                <a16:creationId xmlns:a16="http://schemas.microsoft.com/office/drawing/2014/main" id="{B035CFC6-04B8-4770-8E37-25CFB5B0BF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404989"/>
            <a:ext cx="1618032" cy="458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Contactanos – logyca">
            <a:extLst>
              <a:ext uri="{FF2B5EF4-FFF2-40B4-BE49-F238E27FC236}">
                <a16:creationId xmlns:a16="http://schemas.microsoft.com/office/drawing/2014/main" id="{5B4EDBDA-2678-48B2-9335-326737DE62E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7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18" t="26604" r="12689" b="28542"/>
          <a:stretch/>
        </p:blipFill>
        <p:spPr bwMode="auto">
          <a:xfrm>
            <a:off x="3513901" y="4381218"/>
            <a:ext cx="1965182" cy="574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MIT SCALE logo 800px">
            <a:extLst>
              <a:ext uri="{FF2B5EF4-FFF2-40B4-BE49-F238E27FC236}">
                <a16:creationId xmlns:a16="http://schemas.microsoft.com/office/drawing/2014/main" id="{66961D66-5A5E-49EC-B403-BA0FB62B484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46" t="1799"/>
          <a:stretch/>
        </p:blipFill>
        <p:spPr bwMode="auto">
          <a:xfrm>
            <a:off x="1211455" y="4318125"/>
            <a:ext cx="2180213" cy="700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F0C6CF1-2127-4AC0-B146-A3B7955A3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62452" y="1105240"/>
            <a:ext cx="4968552" cy="1080121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b="0" baseline="0">
                <a:solidFill>
                  <a:srgbClr val="021C7D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sz="3200" dirty="0">
                <a:ea typeface="맑은 고딕" pitchFamily="50" charset="-127"/>
              </a:rPr>
              <a:t>Title of the submission/research work</a:t>
            </a:r>
            <a:endParaRPr lang="en-US" altLang="ko-KR" sz="3200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464A743E-FF9B-4EB4-9F11-454D199EA2B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62304" y="2672578"/>
            <a:ext cx="4968700" cy="9258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name of the presenter(s) / leader(s)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6DEC49-361A-4751-B999-A194DDA9BDED}"/>
              </a:ext>
            </a:extLst>
          </p:cNvPr>
          <p:cNvSpPr/>
          <p:nvPr userDrawn="1"/>
        </p:nvSpPr>
        <p:spPr>
          <a:xfrm>
            <a:off x="6336890" y="3828262"/>
            <a:ext cx="2621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800" b="0" kern="1200" baseline="0" dirty="0">
                <a:solidFill>
                  <a:srgbClr val="297D9B"/>
                </a:solidFill>
                <a:latin typeface="+mj-lt"/>
                <a:ea typeface="맑은 고딕" pitchFamily="50" charset="-127"/>
                <a:cs typeface="Arial" pitchFamily="34" charset="0"/>
              </a:rPr>
              <a:t>March 16</a:t>
            </a:r>
            <a:r>
              <a:rPr lang="en-US" altLang="ko-KR" sz="1800" b="0" kern="1200" baseline="30000" dirty="0">
                <a:solidFill>
                  <a:srgbClr val="297D9B"/>
                </a:solidFill>
                <a:latin typeface="+mj-lt"/>
                <a:ea typeface="맑은 고딕" pitchFamily="50" charset="-127"/>
                <a:cs typeface="Arial" pitchFamily="34" charset="0"/>
              </a:rPr>
              <a:t>th</a:t>
            </a:r>
            <a:r>
              <a:rPr lang="en-US" altLang="ko-KR" sz="1800" b="0" kern="1200" baseline="0" dirty="0">
                <a:solidFill>
                  <a:srgbClr val="297D9B"/>
                </a:solidFill>
                <a:latin typeface="+mj-lt"/>
                <a:ea typeface="맑은 고딕" pitchFamily="50" charset="-127"/>
                <a:cs typeface="Arial" pitchFamily="34" charset="0"/>
              </a:rPr>
              <a:t> to 19</a:t>
            </a:r>
            <a:r>
              <a:rPr lang="en-US" altLang="ko-KR" sz="1800" b="0" kern="1200" baseline="30000" dirty="0">
                <a:solidFill>
                  <a:srgbClr val="297D9B"/>
                </a:solidFill>
                <a:latin typeface="+mj-lt"/>
                <a:ea typeface="맑은 고딕" pitchFamily="50" charset="-127"/>
                <a:cs typeface="Arial" pitchFamily="34" charset="0"/>
              </a:rPr>
              <a:t>th</a:t>
            </a:r>
            <a:r>
              <a:rPr lang="en-US" altLang="ko-KR" sz="1800" b="0" kern="1200" baseline="0" dirty="0">
                <a:solidFill>
                  <a:srgbClr val="297D9B"/>
                </a:solidFill>
                <a:latin typeface="+mj-lt"/>
                <a:ea typeface="맑은 고딕" pitchFamily="50" charset="-127"/>
                <a:cs typeface="Arial" pitchFamily="34" charset="0"/>
              </a:rPr>
              <a:t>, 2024</a:t>
            </a:r>
            <a:endParaRPr lang="en-US" sz="1800" b="0" kern="1200" baseline="0" dirty="0">
              <a:solidFill>
                <a:srgbClr val="297D9B"/>
              </a:solidFill>
              <a:latin typeface="+mj-lt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9C1463FB-C053-4A7E-B26A-0A63B2A305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50" y="1248076"/>
            <a:ext cx="3014698" cy="2084357"/>
          </a:xfrm>
          <a:prstGeom prst="rect">
            <a:avLst/>
          </a:prstGeom>
        </p:spPr>
      </p:pic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9F92DAD9-1707-4996-80F8-DCBD48FC8598}"/>
              </a:ext>
            </a:extLst>
          </p:cNvPr>
          <p:cNvSpPr txBox="1">
            <a:spLocks/>
          </p:cNvSpPr>
          <p:nvPr userDrawn="1"/>
        </p:nvSpPr>
        <p:spPr>
          <a:xfrm>
            <a:off x="107504" y="-2946"/>
            <a:ext cx="8928992" cy="807694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buFont typeface="Arial" pitchFamily="34" charset="0"/>
              <a:buNone/>
              <a:defRPr sz="3200" b="0" kern="1200" baseline="0">
                <a:solidFill>
                  <a:srgbClr val="021C7D"/>
                </a:solidFill>
                <a:latin typeface="+mj-lt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300" dirty="0">
                <a:solidFill>
                  <a:srgbClr val="297D9B"/>
                </a:solidFill>
                <a:ea typeface="맑은 고딕" pitchFamily="50" charset="-127"/>
              </a:rPr>
              <a:t>2024 POMS Cartagena Conference</a:t>
            </a:r>
            <a:endParaRPr lang="en-US" altLang="ko-KR" sz="2300" dirty="0">
              <a:solidFill>
                <a:srgbClr val="297D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1564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750166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you!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3311860" y="915566"/>
            <a:ext cx="2520280" cy="2520280"/>
          </a:xfrm>
          <a:prstGeom prst="ellipse">
            <a:avLst/>
          </a:prstGeom>
          <a:solidFill>
            <a:srgbClr val="FFFFFE"/>
          </a:solidFill>
          <a:ln>
            <a:solidFill>
              <a:srgbClr val="A82B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723A57B-F1D9-42F4-8A2F-70699DB9754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018" y="1474250"/>
            <a:ext cx="2029094" cy="140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5270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9B8916B-2A47-421D-848C-A82A9E58703E}"/>
              </a:ext>
            </a:extLst>
          </p:cNvPr>
          <p:cNvSpPr/>
          <p:nvPr userDrawn="1"/>
        </p:nvSpPr>
        <p:spPr>
          <a:xfrm>
            <a:off x="-2604" y="195486"/>
            <a:ext cx="1584176" cy="4186695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41764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2604" y="267494"/>
            <a:ext cx="1584176" cy="4186695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6734" y="2283718"/>
            <a:ext cx="945499" cy="209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7311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399842"/>
            <a:ext cx="9144000" cy="1743658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" name="Oval 3"/>
          <p:cNvSpPr/>
          <p:nvPr userDrawn="1"/>
        </p:nvSpPr>
        <p:spPr>
          <a:xfrm>
            <a:off x="4043561" y="2859782"/>
            <a:ext cx="1080120" cy="1080120"/>
          </a:xfrm>
          <a:prstGeom prst="ellipse">
            <a:avLst/>
          </a:prstGeom>
          <a:solidFill>
            <a:srgbClr val="A82B3D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08057" y="3010192"/>
            <a:ext cx="351128" cy="77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1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67494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8435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790599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3857" y="4286251"/>
            <a:ext cx="9144000" cy="85724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1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67494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8435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5751595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67494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8435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7454374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43508" y="92609"/>
            <a:ext cx="8856984" cy="4468421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1203598"/>
            <a:ext cx="2160240" cy="17869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327920" y="1203598"/>
            <a:ext cx="2160240" cy="17869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5840" y="1203598"/>
            <a:ext cx="2160240" cy="17869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983760" y="1203598"/>
            <a:ext cx="2160240" cy="17869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2939285"/>
            <a:ext cx="2160000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328000" y="2931790"/>
            <a:ext cx="2160000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656000" y="2931790"/>
            <a:ext cx="2160000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984000" y="2931790"/>
            <a:ext cx="2160000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6621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67494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8435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7859338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2932113"/>
            <a:ext cx="9144000" cy="2211387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3950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1556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55776" y="1131590"/>
            <a:ext cx="7230270" cy="367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3480" y="1626257"/>
            <a:ext cx="3465217" cy="2562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67544" y="3363838"/>
            <a:ext cx="302433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39627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1759754"/>
            <a:ext cx="9144000" cy="2211387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23208" y="1042230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80312" y="1239782"/>
            <a:ext cx="1008112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643269" y="1261134"/>
            <a:ext cx="1654766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54592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-36512" y="483518"/>
            <a:ext cx="3059832" cy="40324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4860032" y="0"/>
            <a:ext cx="36000" cy="5143500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4896032" y="1311750"/>
            <a:ext cx="180000" cy="2520000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40714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76805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131840" y="411510"/>
            <a:ext cx="601216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131840" y="987574"/>
            <a:ext cx="601216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494576"/>
            <a:ext cx="3059832" cy="40213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168352" y="1377594"/>
            <a:ext cx="3059832" cy="31366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639429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107233" y="483517"/>
            <a:ext cx="6444208" cy="3862248"/>
          </a:xfrm>
          <a:prstGeom prst="rect">
            <a:avLst/>
          </a:prstGeom>
          <a:solidFill>
            <a:srgbClr val="B6CA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42855" y="267494"/>
            <a:ext cx="1944216" cy="42484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331087" y="267494"/>
            <a:ext cx="1944216" cy="42484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419319" y="267494"/>
            <a:ext cx="1944216" cy="42484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37099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0435" y="119404"/>
            <a:ext cx="2088232" cy="20162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510435" y="2567676"/>
            <a:ext cx="2088232" cy="20162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052440" y="119404"/>
            <a:ext cx="2088232" cy="20162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052440" y="2567676"/>
            <a:ext cx="2088232" cy="20162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2902315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3291830"/>
            <a:ext cx="8748464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867894"/>
            <a:ext cx="87484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39502"/>
            <a:ext cx="3312128" cy="280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995936" y="339502"/>
            <a:ext cx="468052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9593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61619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723645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703369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41062020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23528" y="805700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529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195486"/>
            <a:ext cx="1584176" cy="4186695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2604" y="267494"/>
            <a:ext cx="1584176" cy="4186695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6734" y="2283718"/>
            <a:ext cx="945499" cy="209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99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399842"/>
            <a:ext cx="9144000" cy="1743658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" name="Oval 3"/>
          <p:cNvSpPr/>
          <p:nvPr userDrawn="1"/>
        </p:nvSpPr>
        <p:spPr>
          <a:xfrm>
            <a:off x="4043561" y="2859782"/>
            <a:ext cx="1080120" cy="1080120"/>
          </a:xfrm>
          <a:prstGeom prst="ellipse">
            <a:avLst/>
          </a:prstGeom>
          <a:solidFill>
            <a:srgbClr val="A82B3D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08057" y="3010192"/>
            <a:ext cx="351128" cy="77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1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67494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8435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526867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3857" y="4286251"/>
            <a:ext cx="9144000" cy="85724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1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67494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8435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rgbClr val="A82B3D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9144000" cy="857249"/>
          </a:xfrm>
          <a:prstGeom prst="rect">
            <a:avLst/>
          </a:prstGeom>
        </p:spPr>
      </p:pic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67494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8435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60850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43508" y="92609"/>
            <a:ext cx="8856984" cy="4468421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1203598"/>
            <a:ext cx="2160240" cy="17869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327920" y="1203598"/>
            <a:ext cx="2160240" cy="17869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5840" y="1203598"/>
            <a:ext cx="2160240" cy="17869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983760" y="1203598"/>
            <a:ext cx="2160240" cy="17869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2939285"/>
            <a:ext cx="2160000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328000" y="2931790"/>
            <a:ext cx="2160000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656000" y="2931790"/>
            <a:ext cx="2160000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984000" y="2931790"/>
            <a:ext cx="2160000" cy="1512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97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2" r:id="rId2"/>
    <p:sldLayoutId id="2147483670" r:id="rId3"/>
    <p:sldLayoutId id="2147483652" r:id="rId4"/>
    <p:sldLayoutId id="2147483671" r:id="rId5"/>
    <p:sldLayoutId id="2147483655" r:id="rId6"/>
    <p:sldLayoutId id="2147483662" r:id="rId7"/>
    <p:sldLayoutId id="2147483663" r:id="rId8"/>
    <p:sldLayoutId id="2147483665" r:id="rId9"/>
    <p:sldLayoutId id="2147483666" r:id="rId10"/>
    <p:sldLayoutId id="2147483667" r:id="rId11"/>
    <p:sldLayoutId id="2147483664" r:id="rId12"/>
    <p:sldLayoutId id="2147483668" r:id="rId13"/>
    <p:sldLayoutId id="2147483669" r:id="rId14"/>
    <p:sldLayoutId id="2147483673" r:id="rId15"/>
    <p:sldLayoutId id="2147483656" r:id="rId16"/>
    <p:sldLayoutId id="2147483696" r:id="rId1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910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816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8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omsscalelac2023@mi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"/>
          <p:cNvSpPr txBox="1">
            <a:spLocks/>
          </p:cNvSpPr>
          <p:nvPr/>
        </p:nvSpPr>
        <p:spPr>
          <a:xfrm>
            <a:off x="6763892" y="771302"/>
            <a:ext cx="1800200" cy="1440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One Column Designed</a:t>
            </a:r>
            <a:endParaRPr lang="ko-KR" altLang="en-US" sz="2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51520" y="-164554"/>
            <a:ext cx="8496944" cy="7200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sz="2800" dirty="0"/>
              <a:t>Instructions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8382BF-61F0-4A50-9B04-B17146B4AB91}"/>
              </a:ext>
            </a:extLst>
          </p:cNvPr>
          <p:cNvSpPr txBox="1"/>
          <p:nvPr/>
        </p:nvSpPr>
        <p:spPr>
          <a:xfrm>
            <a:off x="251520" y="339502"/>
            <a:ext cx="88924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Dear author(s),</a:t>
            </a:r>
          </a:p>
          <a:p>
            <a:endParaRPr lang="en-US" dirty="0"/>
          </a:p>
          <a:p>
            <a:r>
              <a:rPr lang="en-US" dirty="0"/>
              <a:t>This is the official slide deck template for the 2023-2024 POMS Conference for </a:t>
            </a:r>
          </a:p>
          <a:p>
            <a:r>
              <a:rPr lang="en-US" dirty="0"/>
              <a:t>Latin America and the Caribbean in Cartagena de </a:t>
            </a:r>
            <a:r>
              <a:rPr lang="en-US" dirty="0" err="1"/>
              <a:t>Indias</a:t>
            </a:r>
            <a:r>
              <a:rPr lang="en-US" dirty="0"/>
              <a:t>, Colombia. In this file you will find:</a:t>
            </a:r>
          </a:p>
          <a:p>
            <a:pPr marL="285750" indent="-285750">
              <a:buClr>
                <a:srgbClr val="FC4C02"/>
              </a:buClr>
              <a:buFont typeface="Wingdings" panose="05000000000000000000" pitchFamily="2" charset="2"/>
              <a:buChar char="§"/>
            </a:pPr>
            <a:r>
              <a:rPr lang="en-US" dirty="0"/>
              <a:t>Minimum required sections and slides for the presentation you will prepare </a:t>
            </a:r>
          </a:p>
          <a:p>
            <a:pPr>
              <a:buClr>
                <a:srgbClr val="FC4C02"/>
              </a:buClr>
            </a:pPr>
            <a:r>
              <a:rPr lang="en-US" dirty="0"/>
              <a:t>about your research work.</a:t>
            </a:r>
          </a:p>
          <a:p>
            <a:pPr marL="285750" indent="-285750">
              <a:buClr>
                <a:srgbClr val="FC4C02"/>
              </a:buClr>
              <a:buFont typeface="Wingdings" panose="05000000000000000000" pitchFamily="2" charset="2"/>
              <a:buChar char="§"/>
            </a:pPr>
            <a:r>
              <a:rPr lang="en-US" dirty="0"/>
              <a:t>Each slide contains guidance about the suggested content for the section.</a:t>
            </a:r>
          </a:p>
          <a:p>
            <a:pPr marL="285750" indent="-285750">
              <a:buClr>
                <a:srgbClr val="FC4C02"/>
              </a:buClr>
              <a:buFont typeface="Wingdings" panose="05000000000000000000" pitchFamily="2" charset="2"/>
              <a:buChar char="§"/>
            </a:pPr>
            <a:r>
              <a:rPr lang="en-US" dirty="0"/>
              <a:t>The title of the sections might be changed by the authors</a:t>
            </a:r>
          </a:p>
          <a:p>
            <a:pPr>
              <a:buClr>
                <a:srgbClr val="FC4C02"/>
              </a:buClr>
            </a:pPr>
            <a:endParaRPr lang="en-US" dirty="0"/>
          </a:p>
          <a:p>
            <a:pPr>
              <a:buClr>
                <a:srgbClr val="FC4C02"/>
              </a:buClr>
            </a:pPr>
            <a:r>
              <a:rPr lang="en-US" dirty="0"/>
              <a:t>Deadline to submit the slide decks is due on </a:t>
            </a:r>
            <a:r>
              <a:rPr lang="en-US" sz="2000" dirty="0">
                <a:solidFill>
                  <a:srgbClr val="C00000"/>
                </a:solidFill>
                <a:highlight>
                  <a:srgbClr val="FFFF00"/>
                </a:highlight>
              </a:rPr>
              <a:t>February 23, 2024.</a:t>
            </a:r>
          </a:p>
          <a:p>
            <a:pPr>
              <a:buClr>
                <a:srgbClr val="FC4C02"/>
              </a:buClr>
            </a:pPr>
            <a:endParaRPr lang="en-US" dirty="0"/>
          </a:p>
          <a:p>
            <a:pPr>
              <a:buClr>
                <a:srgbClr val="FC4C02"/>
              </a:buClr>
            </a:pPr>
            <a:r>
              <a:rPr lang="en-US" b="1" dirty="0"/>
              <a:t>Further inquiries and questions might be answered via email to</a:t>
            </a:r>
            <a:r>
              <a:rPr lang="en-US" dirty="0"/>
              <a:t> </a:t>
            </a:r>
          </a:p>
          <a:p>
            <a:pPr>
              <a:buClr>
                <a:srgbClr val="FC4C02"/>
              </a:buClr>
            </a:pPr>
            <a:r>
              <a:rPr lang="en-US" sz="2000" dirty="0">
                <a:solidFill>
                  <a:srgbClr val="C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pomsscalelac2023@mit.edu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742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3561194"/>
            <a:ext cx="9144000" cy="576063"/>
          </a:xfrm>
        </p:spPr>
        <p:txBody>
          <a:bodyPr/>
          <a:lstStyle/>
          <a:p>
            <a:r>
              <a:rPr lang="en-US" altLang="ko-KR" sz="3600" dirty="0"/>
              <a:t>Thank you!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68227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6013" y="144392"/>
            <a:ext cx="8496944" cy="7200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 latinLnBrk="0">
              <a:spcBef>
                <a:spcPts val="0"/>
              </a:spcBef>
              <a:defRPr/>
            </a:pPr>
            <a:r>
              <a:rPr lang="en-US" sz="2800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596053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Backup templates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01234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2555776" y="211553"/>
            <a:ext cx="6588224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cs typeface="Arial" pitchFamily="34" charset="0"/>
              </a:rPr>
              <a:t>Agenda Style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131920" y="978940"/>
            <a:ext cx="5256584" cy="720000"/>
            <a:chOff x="3131840" y="1491630"/>
            <a:chExt cx="5256584" cy="576064"/>
          </a:xfrm>
        </p:grpSpPr>
        <p:sp>
          <p:nvSpPr>
            <p:cNvPr id="2" name="Rectangle 1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Right Triangle 4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rgbClr val="297D9B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126165" y="1867039"/>
            <a:ext cx="5256584" cy="720000"/>
            <a:chOff x="3131840" y="1491630"/>
            <a:chExt cx="5256584" cy="576064"/>
          </a:xfrm>
        </p:grpSpPr>
        <p:sp>
          <p:nvSpPr>
            <p:cNvPr id="18" name="Rectangle 17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Right Triangle 18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rgbClr val="297D9B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120410" y="2755138"/>
            <a:ext cx="5256584" cy="720000"/>
            <a:chOff x="3131840" y="1491630"/>
            <a:chExt cx="5256584" cy="576064"/>
          </a:xfrm>
        </p:grpSpPr>
        <p:sp>
          <p:nvSpPr>
            <p:cNvPr id="21" name="Rectangle 20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" name="Right Triangle 21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rgbClr val="297D9B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114655" y="3643236"/>
            <a:ext cx="5256584" cy="720000"/>
            <a:chOff x="3131840" y="1491630"/>
            <a:chExt cx="5256584" cy="576064"/>
          </a:xfrm>
        </p:grpSpPr>
        <p:sp>
          <p:nvSpPr>
            <p:cNvPr id="24" name="Rectangle 23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" name="Right Triangle 24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rgbClr val="297D9B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3131920" y="978940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20410" y="1867039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08900" y="2755138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97390" y="3643237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851920" y="1059582"/>
            <a:ext cx="4392568" cy="546224"/>
            <a:chOff x="3851840" y="1356248"/>
            <a:chExt cx="4392568" cy="546224"/>
          </a:xfrm>
        </p:grpSpPr>
        <p:sp>
          <p:nvSpPr>
            <p:cNvPr id="30" name="TextBox 29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851920" y="1953887"/>
            <a:ext cx="4392568" cy="546224"/>
            <a:chOff x="3851840" y="1356248"/>
            <a:chExt cx="4392568" cy="546224"/>
          </a:xfrm>
        </p:grpSpPr>
        <p:sp>
          <p:nvSpPr>
            <p:cNvPr id="37" name="TextBox 36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851920" y="2848192"/>
            <a:ext cx="4392568" cy="546224"/>
            <a:chOff x="3851840" y="1356248"/>
            <a:chExt cx="4392568" cy="546224"/>
          </a:xfrm>
        </p:grpSpPr>
        <p:sp>
          <p:nvSpPr>
            <p:cNvPr id="40" name="TextBox 39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851920" y="3742497"/>
            <a:ext cx="4392568" cy="546224"/>
            <a:chOff x="3851840" y="1356248"/>
            <a:chExt cx="4392568" cy="546224"/>
          </a:xfrm>
        </p:grpSpPr>
        <p:sp>
          <p:nvSpPr>
            <p:cNvPr id="43" name="TextBox 42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/>
              <a:t>Welcome!!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75656" y="1556087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Get a modern PowerPoint  Presentation that is beautifully designed. I hope and I believe that this Template will your Time, Money and Reputation. Easy to change colors, photos and Text. Easy to change colors, photos and Text. Get a modern PowerPoint  Presentation that is beautifully designed.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9592" y="1059582"/>
            <a:ext cx="74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rgbClr val="297D9B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9600" b="1" dirty="0">
              <a:solidFill>
                <a:srgbClr val="297D9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7452320" y="1290122"/>
            <a:ext cx="74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rgbClr val="297D9B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9600" b="1" dirty="0">
              <a:solidFill>
                <a:srgbClr val="297D9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53433" y="4141068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3433" y="4447356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28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771550"/>
            <a:ext cx="9144000" cy="3456384"/>
          </a:xfrm>
          <a:prstGeom prst="rect">
            <a:avLst/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Oval 6"/>
          <p:cNvSpPr/>
          <p:nvPr/>
        </p:nvSpPr>
        <p:spPr>
          <a:xfrm>
            <a:off x="652611" y="1203598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634752" y="2211710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Oval 9"/>
          <p:cNvSpPr/>
          <p:nvPr/>
        </p:nvSpPr>
        <p:spPr>
          <a:xfrm>
            <a:off x="616893" y="3219822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300683" y="1026816"/>
            <a:ext cx="2664296" cy="929628"/>
            <a:chOff x="803640" y="3362835"/>
            <a:chExt cx="2059657" cy="929628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300683" y="2034928"/>
            <a:ext cx="2664296" cy="929628"/>
            <a:chOff x="803640" y="3362835"/>
            <a:chExt cx="2059657" cy="929628"/>
          </a:xfrm>
        </p:grpSpPr>
        <p:sp>
          <p:nvSpPr>
            <p:cNvPr id="15" name="TextBox 14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300683" y="3043040"/>
            <a:ext cx="2664296" cy="929628"/>
            <a:chOff x="803640" y="3362835"/>
            <a:chExt cx="2059657" cy="929628"/>
          </a:xfrm>
        </p:grpSpPr>
        <p:sp>
          <p:nvSpPr>
            <p:cNvPr id="18" name="TextBox 17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" name="Oval 19"/>
          <p:cNvSpPr/>
          <p:nvPr/>
        </p:nvSpPr>
        <p:spPr>
          <a:xfrm>
            <a:off x="5248647" y="1211981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Oval 20"/>
          <p:cNvSpPr/>
          <p:nvPr/>
        </p:nvSpPr>
        <p:spPr>
          <a:xfrm>
            <a:off x="5230788" y="2220093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Oval 21"/>
          <p:cNvSpPr/>
          <p:nvPr/>
        </p:nvSpPr>
        <p:spPr>
          <a:xfrm>
            <a:off x="5212929" y="3228205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5896719" y="1035199"/>
            <a:ext cx="2664296" cy="929628"/>
            <a:chOff x="803640" y="3362835"/>
            <a:chExt cx="2059657" cy="929628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896719" y="2043311"/>
            <a:ext cx="2664296" cy="929628"/>
            <a:chOff x="803640" y="3362835"/>
            <a:chExt cx="2059657" cy="929628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896719" y="3051423"/>
            <a:ext cx="2664296" cy="929628"/>
            <a:chOff x="803640" y="3362835"/>
            <a:chExt cx="2059657" cy="929628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554000" y="1149742"/>
            <a:ext cx="36000" cy="27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619207" y="1269180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297D9B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3489" y="2268909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297D9B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83489" y="3277021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297D9B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217690" y="1275606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297D9B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81972" y="2275335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297D9B"/>
                </a:solidFill>
                <a:cs typeface="Arial" pitchFamily="34" charset="0"/>
              </a:rPr>
              <a:t>05</a:t>
            </a:r>
            <a:endParaRPr lang="ko-KR" altLang="en-US" sz="24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81972" y="3283447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297D9B"/>
                </a:solidFill>
                <a:cs typeface="Arial" pitchFamily="34" charset="0"/>
              </a:rPr>
              <a:t>06</a:t>
            </a:r>
            <a:endParaRPr lang="ko-KR" altLang="en-US" sz="2400" b="1" dirty="0">
              <a:solidFill>
                <a:srgbClr val="297D9B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4066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Research Team Layout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23605" y="3054021"/>
            <a:ext cx="1656184" cy="1366330"/>
            <a:chOff x="251520" y="3350185"/>
            <a:chExt cx="1656184" cy="1366330"/>
          </a:xfrm>
        </p:grpSpPr>
        <p:grpSp>
          <p:nvGrpSpPr>
            <p:cNvPr id="12" name="Group 11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13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14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rgbClr val="297D9B"/>
                    </a:solidFill>
                    <a:cs typeface="Arial" pitchFamily="34" charset="0"/>
                  </a:rPr>
                  <a:t>Affiliation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235788" y="3054021"/>
            <a:ext cx="1656184" cy="1366330"/>
            <a:chOff x="251520" y="3350185"/>
            <a:chExt cx="1656184" cy="1366330"/>
          </a:xfrm>
        </p:grpSpPr>
        <p:grpSp>
          <p:nvGrpSpPr>
            <p:cNvPr id="28" name="Group 27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30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31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rgbClr val="297D9B"/>
                    </a:solidFill>
                    <a:cs typeface="Arial" pitchFamily="34" charset="0"/>
                  </a:rPr>
                  <a:t>Affiliation</a:t>
                </a: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1C153C51-869D-4B56-A0F6-8DF088F4003A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29FD51A2-334B-40FC-803A-39FE4F524BBC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33" name="그림 개체 틀 32">
            <a:extLst>
              <a:ext uri="{FF2B5EF4-FFF2-40B4-BE49-F238E27FC236}">
                <a16:creationId xmlns:a16="http://schemas.microsoft.com/office/drawing/2014/main" id="{43A8F909-FEB5-444D-A52E-B6704F463417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35" name="그림 개체 틀 34">
            <a:extLst>
              <a:ext uri="{FF2B5EF4-FFF2-40B4-BE49-F238E27FC236}">
                <a16:creationId xmlns:a16="http://schemas.microsoft.com/office/drawing/2014/main" id="{E8352AB9-680C-47B5-8F98-4E774E9FD608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grpSp>
        <p:nvGrpSpPr>
          <p:cNvPr id="32" name="Group 31"/>
          <p:cNvGrpSpPr/>
          <p:nvPr/>
        </p:nvGrpSpPr>
        <p:grpSpPr>
          <a:xfrm>
            <a:off x="2579948" y="3054021"/>
            <a:ext cx="1656184" cy="1366330"/>
            <a:chOff x="251520" y="3350185"/>
            <a:chExt cx="1656184" cy="1366330"/>
          </a:xfrm>
        </p:grpSpPr>
        <p:grpSp>
          <p:nvGrpSpPr>
            <p:cNvPr id="34" name="Group 33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37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38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rgbClr val="297D9B"/>
                    </a:solidFill>
                    <a:cs typeface="Arial" pitchFamily="34" charset="0"/>
                  </a:rPr>
                  <a:t>Affiliation</a:t>
                </a: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936291" y="3054021"/>
            <a:ext cx="1656184" cy="1366330"/>
            <a:chOff x="251520" y="3350185"/>
            <a:chExt cx="1656184" cy="1366330"/>
          </a:xfrm>
        </p:grpSpPr>
        <p:grpSp>
          <p:nvGrpSpPr>
            <p:cNvPr id="40" name="Group 39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42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43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rgbClr val="297D9B"/>
                    </a:solidFill>
                    <a:cs typeface="Arial" pitchFamily="34" charset="0"/>
                  </a:rPr>
                  <a:t>Affiliation</a:t>
                </a: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0310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A82B3D"/>
                </a:solidFill>
              </a:rPr>
              <a:t>Timeline Style</a:t>
            </a:r>
            <a:endParaRPr lang="ko-KR" altLang="en-US" dirty="0">
              <a:solidFill>
                <a:srgbClr val="A82B3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A82B3D"/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rgbClr val="A82B3D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69055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A82B3D"/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rgbClr val="A82B3D"/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0526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A82B3D"/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rgbClr val="A82B3D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51997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A82B3D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rgbClr val="A82B3D"/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93471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297D9B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13792" y="2891713"/>
            <a:ext cx="792000" cy="72000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A82B3D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55263" y="2891713"/>
            <a:ext cx="792000" cy="72000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A82B3D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96734" y="2891713"/>
            <a:ext cx="792000" cy="72000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A82B3D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38205" y="2891713"/>
            <a:ext cx="792000" cy="72000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421670" y="3195125"/>
            <a:ext cx="1734772" cy="1248833"/>
            <a:chOff x="421670" y="2818111"/>
            <a:chExt cx="1734772" cy="1248833"/>
          </a:xfrm>
        </p:grpSpPr>
        <p:sp>
          <p:nvSpPr>
            <p:cNvPr id="15" name="TextBox 14"/>
            <p:cNvSpPr txBox="1"/>
            <p:nvPr/>
          </p:nvSpPr>
          <p:spPr>
            <a:xfrm>
              <a:off x="421670" y="2818111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21670" y="3886944"/>
              <a:ext cx="1734772" cy="180000"/>
            </a:xfrm>
            <a:prstGeom prst="rect">
              <a:avLst/>
            </a:prstGeom>
            <a:solidFill>
              <a:srgbClr val="A82B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063141" y="1429033"/>
            <a:ext cx="1734772" cy="1255148"/>
            <a:chOff x="2063141" y="1065139"/>
            <a:chExt cx="1734772" cy="1255148"/>
          </a:xfrm>
        </p:grpSpPr>
        <p:sp>
          <p:nvSpPr>
            <p:cNvPr id="16" name="TextBox 15"/>
            <p:cNvSpPr txBox="1"/>
            <p:nvPr/>
          </p:nvSpPr>
          <p:spPr>
            <a:xfrm>
              <a:off x="2063141" y="1304624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63141" y="1065139"/>
              <a:ext cx="1734772" cy="180000"/>
            </a:xfrm>
            <a:prstGeom prst="rect">
              <a:avLst/>
            </a:prstGeom>
            <a:solidFill>
              <a:srgbClr val="A82B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636354" y="3195125"/>
            <a:ext cx="1734772" cy="1248833"/>
            <a:chOff x="421670" y="2818111"/>
            <a:chExt cx="1734772" cy="1248833"/>
          </a:xfrm>
        </p:grpSpPr>
        <p:sp>
          <p:nvSpPr>
            <p:cNvPr id="21" name="TextBox 20"/>
            <p:cNvSpPr txBox="1"/>
            <p:nvPr/>
          </p:nvSpPr>
          <p:spPr>
            <a:xfrm>
              <a:off x="421670" y="2818111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21670" y="3886944"/>
              <a:ext cx="1734772" cy="180000"/>
            </a:xfrm>
            <a:prstGeom prst="rect">
              <a:avLst/>
            </a:prstGeom>
            <a:solidFill>
              <a:srgbClr val="A82B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987557" y="3195125"/>
            <a:ext cx="1734772" cy="1248833"/>
            <a:chOff x="421670" y="2818111"/>
            <a:chExt cx="1734772" cy="1248833"/>
          </a:xfrm>
        </p:grpSpPr>
        <p:sp>
          <p:nvSpPr>
            <p:cNvPr id="24" name="TextBox 23"/>
            <p:cNvSpPr txBox="1"/>
            <p:nvPr/>
          </p:nvSpPr>
          <p:spPr>
            <a:xfrm>
              <a:off x="421670" y="2818111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21670" y="3886944"/>
              <a:ext cx="1734772" cy="180000"/>
            </a:xfrm>
            <a:prstGeom prst="rect">
              <a:avLst/>
            </a:prstGeom>
            <a:solidFill>
              <a:srgbClr val="297D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371126" y="1429033"/>
            <a:ext cx="1734772" cy="1255148"/>
            <a:chOff x="2063141" y="1065139"/>
            <a:chExt cx="1734772" cy="1255148"/>
          </a:xfrm>
        </p:grpSpPr>
        <p:sp>
          <p:nvSpPr>
            <p:cNvPr id="28" name="TextBox 27"/>
            <p:cNvSpPr txBox="1"/>
            <p:nvPr/>
          </p:nvSpPr>
          <p:spPr>
            <a:xfrm>
              <a:off x="2063141" y="1304624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063141" y="1065139"/>
              <a:ext cx="1734772" cy="180000"/>
            </a:xfrm>
            <a:prstGeom prst="rect">
              <a:avLst/>
            </a:prstGeom>
            <a:solidFill>
              <a:srgbClr val="A82B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0366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872859" y="2000387"/>
            <a:ext cx="3705951" cy="360000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Rectangle 24"/>
          <p:cNvSpPr/>
          <p:nvPr/>
        </p:nvSpPr>
        <p:spPr>
          <a:xfrm>
            <a:off x="4872859" y="2738677"/>
            <a:ext cx="3705951" cy="360000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ectangle 25"/>
          <p:cNvSpPr/>
          <p:nvPr/>
        </p:nvSpPr>
        <p:spPr>
          <a:xfrm>
            <a:off x="4872859" y="3476967"/>
            <a:ext cx="3705951" cy="360000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-4735" y="-20538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A82B3D"/>
                </a:solidFill>
              </a:rPr>
              <a:t>Infographic Style</a:t>
            </a:r>
            <a:endParaRPr lang="ko-KR" altLang="en-US" dirty="0">
              <a:solidFill>
                <a:srgbClr val="A82B3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-4735" y="503695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4058860" y="987781"/>
            <a:ext cx="1052368" cy="3696329"/>
            <a:chOff x="4058860" y="987781"/>
            <a:chExt cx="1052368" cy="3696329"/>
          </a:xfrm>
        </p:grpSpPr>
        <p:sp>
          <p:nvSpPr>
            <p:cNvPr id="6" name="Rectangle 8"/>
            <p:cNvSpPr/>
            <p:nvPr/>
          </p:nvSpPr>
          <p:spPr>
            <a:xfrm rot="36931">
              <a:off x="4276045" y="3801165"/>
              <a:ext cx="592195" cy="863021"/>
            </a:xfrm>
            <a:custGeom>
              <a:avLst/>
              <a:gdLst/>
              <a:ahLst/>
              <a:cxnLst/>
              <a:rect l="l" t="t" r="r" b="b"/>
              <a:pathLst>
                <a:path w="1802378" h="1800199">
                  <a:moveTo>
                    <a:pt x="0" y="0"/>
                  </a:moveTo>
                  <a:lnTo>
                    <a:pt x="1802378" y="0"/>
                  </a:lnTo>
                  <a:lnTo>
                    <a:pt x="1802378" y="289727"/>
                  </a:lnTo>
                  <a:lnTo>
                    <a:pt x="1801366" y="289727"/>
                  </a:lnTo>
                  <a:lnTo>
                    <a:pt x="901188" y="1800199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70000"/>
                    <a:lumOff val="30000"/>
                  </a:schemeClr>
                </a:gs>
                <a:gs pos="100000">
                  <a:schemeClr val="accent2">
                    <a:lumMod val="70000"/>
                    <a:lumOff val="3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Rectangle 8"/>
            <p:cNvSpPr/>
            <p:nvPr/>
          </p:nvSpPr>
          <p:spPr>
            <a:xfrm>
              <a:off x="4468857" y="3793500"/>
              <a:ext cx="200342" cy="872829"/>
            </a:xfrm>
            <a:custGeom>
              <a:avLst/>
              <a:gdLst>
                <a:gd name="connsiteX0" fmla="*/ 0 w 1359043"/>
                <a:gd name="connsiteY0" fmla="*/ 0 h 1813992"/>
                <a:gd name="connsiteX1" fmla="*/ 1359043 w 1359043"/>
                <a:gd name="connsiteY1" fmla="*/ 0 h 1813992"/>
                <a:gd name="connsiteX2" fmla="*/ 1359043 w 1359043"/>
                <a:gd name="connsiteY2" fmla="*/ 212596 h 1813992"/>
                <a:gd name="connsiteX3" fmla="*/ 806822 w 1359043"/>
                <a:gd name="connsiteY3" fmla="*/ 1813992 h 1813992"/>
                <a:gd name="connsiteX4" fmla="*/ 1012 w 1359043"/>
                <a:gd name="connsiteY4" fmla="*/ 289727 h 1813992"/>
                <a:gd name="connsiteX5" fmla="*/ 0 w 1359043"/>
                <a:gd name="connsiteY5" fmla="*/ 289727 h 1813992"/>
                <a:gd name="connsiteX6" fmla="*/ 0 w 1359043"/>
                <a:gd name="connsiteY6" fmla="*/ 288030 h 1813992"/>
                <a:gd name="connsiteX7" fmla="*/ 0 w 1359043"/>
                <a:gd name="connsiteY7" fmla="*/ 0 h 1813992"/>
                <a:gd name="connsiteX0" fmla="*/ 0 w 1359043"/>
                <a:gd name="connsiteY0" fmla="*/ 0 h 1820658"/>
                <a:gd name="connsiteX1" fmla="*/ 1359043 w 1359043"/>
                <a:gd name="connsiteY1" fmla="*/ 0 h 1820658"/>
                <a:gd name="connsiteX2" fmla="*/ 1359043 w 1359043"/>
                <a:gd name="connsiteY2" fmla="*/ 212596 h 1820658"/>
                <a:gd name="connsiteX3" fmla="*/ 720119 w 1359043"/>
                <a:gd name="connsiteY3" fmla="*/ 1820658 h 1820658"/>
                <a:gd name="connsiteX4" fmla="*/ 1012 w 1359043"/>
                <a:gd name="connsiteY4" fmla="*/ 289727 h 1820658"/>
                <a:gd name="connsiteX5" fmla="*/ 0 w 1359043"/>
                <a:gd name="connsiteY5" fmla="*/ 289727 h 1820658"/>
                <a:gd name="connsiteX6" fmla="*/ 0 w 1359043"/>
                <a:gd name="connsiteY6" fmla="*/ 288030 h 1820658"/>
                <a:gd name="connsiteX7" fmla="*/ 0 w 1359043"/>
                <a:gd name="connsiteY7" fmla="*/ 0 h 1820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59043" h="1820658">
                  <a:moveTo>
                    <a:pt x="0" y="0"/>
                  </a:moveTo>
                  <a:lnTo>
                    <a:pt x="1359043" y="0"/>
                  </a:lnTo>
                  <a:lnTo>
                    <a:pt x="1359043" y="212596"/>
                  </a:lnTo>
                  <a:lnTo>
                    <a:pt x="720119" y="1820658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50000"/>
                    <a:lumOff val="50000"/>
                  </a:schemeClr>
                </a:gs>
                <a:gs pos="100000">
                  <a:schemeClr val="accent2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2"/>
            <p:cNvSpPr/>
            <p:nvPr/>
          </p:nvSpPr>
          <p:spPr>
            <a:xfrm>
              <a:off x="4291066" y="1891296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0" y="0"/>
                  </a:moveTo>
                  <a:lnTo>
                    <a:pt x="99616" y="0"/>
                  </a:lnTo>
                  <a:lnTo>
                    <a:pt x="196906" y="63491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2"/>
            <p:cNvSpPr/>
            <p:nvPr/>
          </p:nvSpPr>
          <p:spPr>
            <a:xfrm>
              <a:off x="4486591" y="1953886"/>
              <a:ext cx="196906" cy="1950905"/>
            </a:xfrm>
            <a:custGeom>
              <a:avLst/>
              <a:gdLst/>
              <a:ahLst/>
              <a:cxnLst/>
              <a:rect l="l" t="t" r="r" b="b"/>
              <a:pathLst>
                <a:path w="196906" h="1950905">
                  <a:moveTo>
                    <a:pt x="0" y="0"/>
                  </a:moveTo>
                  <a:lnTo>
                    <a:pt x="101941" y="66527"/>
                  </a:lnTo>
                  <a:lnTo>
                    <a:pt x="196906" y="4552"/>
                  </a:lnTo>
                  <a:lnTo>
                    <a:pt x="196906" y="1950905"/>
                  </a:lnTo>
                  <a:lnTo>
                    <a:pt x="193201" y="1950905"/>
                  </a:lnTo>
                  <a:cubicBezTo>
                    <a:pt x="183184" y="1893988"/>
                    <a:pt x="144512" y="1851984"/>
                    <a:pt x="98453" y="1851984"/>
                  </a:cubicBezTo>
                  <a:cubicBezTo>
                    <a:pt x="52394" y="1851984"/>
                    <a:pt x="13723" y="1893988"/>
                    <a:pt x="3706" y="1950905"/>
                  </a:cubicBezTo>
                  <a:lnTo>
                    <a:pt x="0" y="195090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2"/>
            <p:cNvSpPr/>
            <p:nvPr/>
          </p:nvSpPr>
          <p:spPr>
            <a:xfrm>
              <a:off x="4683483" y="1895514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96435" y="0"/>
                  </a:moveTo>
                  <a:lnTo>
                    <a:pt x="196906" y="0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lnTo>
                    <a:pt x="0" y="629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Isosceles Triangle 10"/>
            <p:cNvSpPr/>
            <p:nvPr/>
          </p:nvSpPr>
          <p:spPr>
            <a:xfrm rot="10800000">
              <a:off x="4468813" y="4423239"/>
              <a:ext cx="196906" cy="260871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Parallelogram 15"/>
            <p:cNvSpPr/>
            <p:nvPr/>
          </p:nvSpPr>
          <p:spPr>
            <a:xfrm rot="16200000">
              <a:off x="4098945" y="947696"/>
              <a:ext cx="972197" cy="1052368"/>
            </a:xfrm>
            <a:custGeom>
              <a:avLst/>
              <a:gdLst/>
              <a:ahLst/>
              <a:cxnLst/>
              <a:rect l="l" t="t" r="r" b="b"/>
              <a:pathLst>
                <a:path w="2993176" h="3240001">
                  <a:moveTo>
                    <a:pt x="1299907" y="647892"/>
                  </a:moveTo>
                  <a:lnTo>
                    <a:pt x="665509" y="1620000"/>
                  </a:lnTo>
                  <a:lnTo>
                    <a:pt x="1299907" y="2592108"/>
                  </a:lnTo>
                  <a:lnTo>
                    <a:pt x="634398" y="2592108"/>
                  </a:lnTo>
                  <a:lnTo>
                    <a:pt x="0" y="1620000"/>
                  </a:lnTo>
                  <a:lnTo>
                    <a:pt x="634398" y="647892"/>
                  </a:lnTo>
                  <a:close/>
                  <a:moveTo>
                    <a:pt x="2993176" y="1620001"/>
                  </a:moveTo>
                  <a:lnTo>
                    <a:pt x="1913056" y="3240001"/>
                  </a:lnTo>
                  <a:lnTo>
                    <a:pt x="1782206" y="3043749"/>
                  </a:lnTo>
                  <a:lnTo>
                    <a:pt x="1110064" y="3043749"/>
                  </a:lnTo>
                  <a:cubicBezTo>
                    <a:pt x="1089036" y="3096599"/>
                    <a:pt x="1037333" y="3133759"/>
                    <a:pt x="976952" y="3133759"/>
                  </a:cubicBezTo>
                  <a:cubicBezTo>
                    <a:pt x="923853" y="3133759"/>
                    <a:pt x="877466" y="3105022"/>
                    <a:pt x="854540" y="3061058"/>
                  </a:cubicBezTo>
                  <a:lnTo>
                    <a:pt x="302383" y="3169763"/>
                  </a:lnTo>
                  <a:lnTo>
                    <a:pt x="302383" y="2809723"/>
                  </a:lnTo>
                  <a:lnTo>
                    <a:pt x="854540" y="2918427"/>
                  </a:lnTo>
                  <a:cubicBezTo>
                    <a:pt x="877466" y="2874463"/>
                    <a:pt x="923853" y="2845727"/>
                    <a:pt x="976952" y="2845727"/>
                  </a:cubicBezTo>
                  <a:cubicBezTo>
                    <a:pt x="1037333" y="2845727"/>
                    <a:pt x="1089036" y="2882887"/>
                    <a:pt x="1110064" y="2935737"/>
                  </a:cubicBezTo>
                  <a:lnTo>
                    <a:pt x="1710190" y="2935737"/>
                  </a:lnTo>
                  <a:lnTo>
                    <a:pt x="832936" y="1620001"/>
                  </a:lnTo>
                  <a:lnTo>
                    <a:pt x="1913056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683568" y="2013823"/>
            <a:ext cx="3705951" cy="360000"/>
          </a:xfrm>
          <a:prstGeom prst="rect">
            <a:avLst/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ectangle 21"/>
          <p:cNvSpPr/>
          <p:nvPr/>
        </p:nvSpPr>
        <p:spPr>
          <a:xfrm>
            <a:off x="683568" y="2752113"/>
            <a:ext cx="3705951" cy="360000"/>
          </a:xfrm>
          <a:prstGeom prst="rect">
            <a:avLst/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ectangle 22"/>
          <p:cNvSpPr/>
          <p:nvPr/>
        </p:nvSpPr>
        <p:spPr>
          <a:xfrm>
            <a:off x="683568" y="3490403"/>
            <a:ext cx="3705951" cy="360000"/>
          </a:xfrm>
          <a:prstGeom prst="rect">
            <a:avLst/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81675" y="2026498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81675" y="2743103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81675" y="3523624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91680" y="2045722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91680" y="2762327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91680" y="3542848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11228" y="2393629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11228" y="3150268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11228" y="3906907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86278" y="2407529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6278" y="3164168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86278" y="3920807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27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rapezoid 18"/>
          <p:cNvSpPr/>
          <p:nvPr/>
        </p:nvSpPr>
        <p:spPr>
          <a:xfrm rot="5400000">
            <a:off x="3551985" y="2172250"/>
            <a:ext cx="2736052" cy="1518828"/>
          </a:xfrm>
          <a:prstGeom prst="trapezoid">
            <a:avLst>
              <a:gd name="adj" fmla="val 72234"/>
            </a:avLst>
          </a:prstGeom>
          <a:gradFill>
            <a:gsLst>
              <a:gs pos="0">
                <a:schemeClr val="accent1">
                  <a:lumMod val="50000"/>
                  <a:lumOff val="5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95486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A82B3D"/>
                </a:solidFill>
              </a:rPr>
              <a:t>Infographic Style</a:t>
            </a:r>
            <a:endParaRPr lang="ko-KR" altLang="en-US" dirty="0">
              <a:solidFill>
                <a:srgbClr val="A82B3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771550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51681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ounded Rectangle 5"/>
          <p:cNvSpPr/>
          <p:nvPr/>
        </p:nvSpPr>
        <p:spPr>
          <a:xfrm>
            <a:off x="1403648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ounded Rectangle 6"/>
          <p:cNvSpPr/>
          <p:nvPr/>
        </p:nvSpPr>
        <p:spPr>
          <a:xfrm>
            <a:off x="2155615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ounded Rectangle 7"/>
          <p:cNvSpPr/>
          <p:nvPr/>
        </p:nvSpPr>
        <p:spPr>
          <a:xfrm>
            <a:off x="2907582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ounded Rectangle 8"/>
          <p:cNvSpPr/>
          <p:nvPr/>
        </p:nvSpPr>
        <p:spPr>
          <a:xfrm>
            <a:off x="3659549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Oval 4"/>
          <p:cNvSpPr/>
          <p:nvPr/>
        </p:nvSpPr>
        <p:spPr>
          <a:xfrm>
            <a:off x="5245101" y="2317823"/>
            <a:ext cx="1224136" cy="1224136"/>
          </a:xfrm>
          <a:prstGeom prst="ellipse">
            <a:avLst/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6588224" y="2419626"/>
            <a:ext cx="2304256" cy="1048024"/>
            <a:chOff x="803640" y="3362835"/>
            <a:chExt cx="2059657" cy="1048024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3411746">
            <a:off x="5587356" y="2382006"/>
            <a:ext cx="480665" cy="1023698"/>
            <a:chOff x="6777274" y="1831284"/>
            <a:chExt cx="552841" cy="1177414"/>
          </a:xfrm>
        </p:grpSpPr>
        <p:grpSp>
          <p:nvGrpSpPr>
            <p:cNvPr id="15" name="Group 14"/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6" name="Freeform 15"/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Oval 9"/>
          <p:cNvSpPr/>
          <p:nvPr/>
        </p:nvSpPr>
        <p:spPr>
          <a:xfrm>
            <a:off x="690633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Oval 19"/>
          <p:cNvSpPr/>
          <p:nvPr/>
        </p:nvSpPr>
        <p:spPr>
          <a:xfrm>
            <a:off x="1442600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Oval 20"/>
          <p:cNvSpPr/>
          <p:nvPr/>
        </p:nvSpPr>
        <p:spPr>
          <a:xfrm>
            <a:off x="2194567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Oval 21"/>
          <p:cNvSpPr/>
          <p:nvPr/>
        </p:nvSpPr>
        <p:spPr>
          <a:xfrm>
            <a:off x="2946534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Oval 22"/>
          <p:cNvSpPr/>
          <p:nvPr/>
        </p:nvSpPr>
        <p:spPr>
          <a:xfrm>
            <a:off x="3698501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658962" y="1475862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297D9B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10126" y="1474107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A82B3D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rgbClr val="A82B3D"/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61290" y="1472352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297D9B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12454" y="1470597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297D9B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63618" y="1468842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297D9B"/>
                </a:solidFill>
                <a:cs typeface="Arial" pitchFamily="34" charset="0"/>
              </a:rPr>
              <a:t>05</a:t>
            </a:r>
            <a:endParaRPr lang="ko-KR" altLang="en-US" sz="20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16200000">
            <a:off x="-264216" y="3011307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487751" y="3011308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rot="16200000">
            <a:off x="1239718" y="3011309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rot="16200000">
            <a:off x="1991685" y="3011310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2743652" y="3011311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53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FFB6977-AF20-4F8B-8BB1-9B512346907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2E23103-D3B6-45E0-901C-0F1FED7A7DF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"/>
          <p:cNvSpPr txBox="1">
            <a:spLocks/>
          </p:cNvSpPr>
          <p:nvPr/>
        </p:nvSpPr>
        <p:spPr>
          <a:xfrm>
            <a:off x="6516216" y="411510"/>
            <a:ext cx="2492162" cy="15841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800" b="1" dirty="0">
                <a:solidFill>
                  <a:srgbClr val="021C7D"/>
                </a:solidFill>
                <a:latin typeface="+mj-lt"/>
                <a:cs typeface="Arial" pitchFamily="34" charset="0"/>
              </a:rPr>
              <a:t>Portfolio</a:t>
            </a:r>
            <a:r>
              <a:rPr lang="en-US" altLang="ko-KR" sz="28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rgbClr val="021C7D"/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rgbClr val="021C7D"/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800" b="1" dirty="0">
              <a:solidFill>
                <a:srgbClr val="021C7D"/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88224" y="2008441"/>
            <a:ext cx="22566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F780D82-9754-4A8D-899D-91ED7068BDEE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F4576FEE-3B58-4EE2-9ED2-09E2A3C2341B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D8511E80-C33A-42EF-BE27-5980A667A731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</p:spTree>
    <p:extLst>
      <p:ext uri="{BB962C8B-B14F-4D97-AF65-F5344CB8AC3E}">
        <p14:creationId xmlns:p14="http://schemas.microsoft.com/office/powerpoint/2010/main" val="34072025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95486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C00000"/>
                </a:solidFill>
              </a:rPr>
              <a:t>Infographic Style</a:t>
            </a:r>
            <a:endParaRPr lang="ko-KR" alt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771550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737740" y="1573354"/>
            <a:ext cx="5642572" cy="2726588"/>
            <a:chOff x="1521716" y="1275606"/>
            <a:chExt cx="5642572" cy="2726588"/>
          </a:xfrm>
          <a:solidFill>
            <a:srgbClr val="297D9B"/>
          </a:solidFill>
        </p:grpSpPr>
        <p:grpSp>
          <p:nvGrpSpPr>
            <p:cNvPr id="6" name="Group 5"/>
            <p:cNvGrpSpPr/>
            <p:nvPr/>
          </p:nvGrpSpPr>
          <p:grpSpPr>
            <a:xfrm>
              <a:off x="1521716" y="1596158"/>
              <a:ext cx="3168352" cy="2406036"/>
              <a:chOff x="1521716" y="1596158"/>
              <a:chExt cx="3168352" cy="2406036"/>
            </a:xfrm>
            <a:grpFill/>
          </p:grpSpPr>
          <p:grpSp>
            <p:nvGrpSpPr>
              <p:cNvPr id="12" name="Group 11"/>
              <p:cNvGrpSpPr/>
              <p:nvPr/>
            </p:nvGrpSpPr>
            <p:grpSpPr>
              <a:xfrm>
                <a:off x="1521716" y="1596158"/>
                <a:ext cx="3168352" cy="2406036"/>
                <a:chOff x="1691680" y="-1532706"/>
                <a:chExt cx="7101775" cy="5393065"/>
              </a:xfrm>
              <a:grpFill/>
            </p:grpSpPr>
            <p:sp>
              <p:nvSpPr>
                <p:cNvPr id="14" name="Donut 13"/>
                <p:cNvSpPr/>
                <p:nvPr/>
              </p:nvSpPr>
              <p:spPr>
                <a:xfrm>
                  <a:off x="1691680" y="-1532706"/>
                  <a:ext cx="4896544" cy="4896544"/>
                </a:xfrm>
                <a:prstGeom prst="donut">
                  <a:avLst>
                    <a:gd name="adj" fmla="val 1752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" name="Right Arrow 14"/>
                <p:cNvSpPr/>
                <p:nvPr/>
              </p:nvSpPr>
              <p:spPr>
                <a:xfrm>
                  <a:off x="4355976" y="2009174"/>
                  <a:ext cx="4437479" cy="1851185"/>
                </a:xfrm>
                <a:prstGeom prst="rightArrow">
                  <a:avLst>
                    <a:gd name="adj1" fmla="val 45464"/>
                    <a:gd name="adj2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3" name="Oval 12"/>
              <p:cNvSpPr/>
              <p:nvPr/>
            </p:nvSpPr>
            <p:spPr>
              <a:xfrm>
                <a:off x="2263185" y="2337627"/>
                <a:ext cx="701581" cy="70158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3995936" y="1275606"/>
              <a:ext cx="3168352" cy="2406036"/>
              <a:chOff x="3851920" y="1401130"/>
              <a:chExt cx="3168352" cy="2406036"/>
            </a:xfrm>
            <a:grpFill/>
          </p:grpSpPr>
          <p:grpSp>
            <p:nvGrpSpPr>
              <p:cNvPr id="8" name="Group 7"/>
              <p:cNvGrpSpPr/>
              <p:nvPr/>
            </p:nvGrpSpPr>
            <p:grpSpPr>
              <a:xfrm rot="10800000">
                <a:off x="3851920" y="1401130"/>
                <a:ext cx="3168352" cy="2406036"/>
                <a:chOff x="1691680" y="-1532706"/>
                <a:chExt cx="7101775" cy="5393065"/>
              </a:xfrm>
              <a:grpFill/>
            </p:grpSpPr>
            <p:sp>
              <p:nvSpPr>
                <p:cNvPr id="10" name="Donut 9"/>
                <p:cNvSpPr/>
                <p:nvPr/>
              </p:nvSpPr>
              <p:spPr>
                <a:xfrm>
                  <a:off x="1691680" y="-1532706"/>
                  <a:ext cx="4896544" cy="4896544"/>
                </a:xfrm>
                <a:prstGeom prst="donut">
                  <a:avLst>
                    <a:gd name="adj" fmla="val 1752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" name="Right Arrow 10"/>
                <p:cNvSpPr/>
                <p:nvPr/>
              </p:nvSpPr>
              <p:spPr>
                <a:xfrm>
                  <a:off x="4355976" y="2009174"/>
                  <a:ext cx="4437479" cy="1851185"/>
                </a:xfrm>
                <a:prstGeom prst="rightArrow">
                  <a:avLst>
                    <a:gd name="adj1" fmla="val 45464"/>
                    <a:gd name="adj2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9" name="Oval 8"/>
              <p:cNvSpPr/>
              <p:nvPr/>
            </p:nvSpPr>
            <p:spPr>
              <a:xfrm>
                <a:off x="5577220" y="2364114"/>
                <a:ext cx="701581" cy="70158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6" name="Isosceles Triangle 15"/>
          <p:cNvSpPr/>
          <p:nvPr/>
        </p:nvSpPr>
        <p:spPr>
          <a:xfrm>
            <a:off x="4051070" y="2498755"/>
            <a:ext cx="1015912" cy="875786"/>
          </a:xfrm>
          <a:prstGeom prst="triangle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Round Same Side Corner Rectangle 8"/>
          <p:cNvSpPr/>
          <p:nvPr/>
        </p:nvSpPr>
        <p:spPr>
          <a:xfrm>
            <a:off x="4393111" y="2894798"/>
            <a:ext cx="331830" cy="332339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655368" y="2787967"/>
            <a:ext cx="349262" cy="396501"/>
            <a:chOff x="1308754" y="3454361"/>
            <a:chExt cx="2889328" cy="3280121"/>
          </a:xfrm>
          <a:solidFill>
            <a:schemeClr val="bg1"/>
          </a:solidFill>
        </p:grpSpPr>
        <p:sp>
          <p:nvSpPr>
            <p:cNvPr id="19" name="Donut 18"/>
            <p:cNvSpPr/>
            <p:nvPr/>
          </p:nvSpPr>
          <p:spPr>
            <a:xfrm>
              <a:off x="1308754" y="4335332"/>
              <a:ext cx="2399150" cy="2399150"/>
            </a:xfrm>
            <a:prstGeom prst="donut">
              <a:avLst>
                <a:gd name="adj" fmla="val 157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Up Arrow 19"/>
            <p:cNvSpPr/>
            <p:nvPr/>
          </p:nvSpPr>
          <p:spPr>
            <a:xfrm rot="2632973">
              <a:off x="3193286" y="3454361"/>
              <a:ext cx="1004796" cy="1639484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091456" y="2675549"/>
            <a:ext cx="409092" cy="394981"/>
            <a:chOff x="4462674" y="3512626"/>
            <a:chExt cx="3384287" cy="3267549"/>
          </a:xfrm>
          <a:solidFill>
            <a:schemeClr val="bg1"/>
          </a:solidFill>
        </p:grpSpPr>
        <p:sp>
          <p:nvSpPr>
            <p:cNvPr id="22" name="Donut 21"/>
            <p:cNvSpPr/>
            <p:nvPr/>
          </p:nvSpPr>
          <p:spPr>
            <a:xfrm>
              <a:off x="5447811" y="3512626"/>
              <a:ext cx="2399150" cy="2399150"/>
            </a:xfrm>
            <a:prstGeom prst="donut">
              <a:avLst>
                <a:gd name="adj" fmla="val 157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2700000">
              <a:off x="5162501" y="5103870"/>
              <a:ext cx="461837" cy="186149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Rounded Rectangle 23"/>
            <p:cNvSpPr/>
            <p:nvPr/>
          </p:nvSpPr>
          <p:spPr>
            <a:xfrm rot="8100000">
              <a:off x="5238958" y="5083288"/>
              <a:ext cx="461837" cy="1696887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22893" y="1275606"/>
            <a:ext cx="403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1216" y="4155926"/>
            <a:ext cx="403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23728" y="3748502"/>
            <a:ext cx="23369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48830" y="1847793"/>
            <a:ext cx="23369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765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BA098DAB-C76E-41E9-94F1-7DE07160A0F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NetBook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Oval 4"/>
          <p:cNvSpPr/>
          <p:nvPr/>
        </p:nvSpPr>
        <p:spPr>
          <a:xfrm>
            <a:off x="3839006" y="2320045"/>
            <a:ext cx="1224136" cy="1224136"/>
          </a:xfrm>
          <a:prstGeom prst="ellipse">
            <a:avLst/>
          </a:prstGeom>
          <a:solidFill>
            <a:srgbClr val="297D9B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Block Arc 14"/>
          <p:cNvSpPr/>
          <p:nvPr/>
        </p:nvSpPr>
        <p:spPr>
          <a:xfrm rot="16200000">
            <a:off x="4191627" y="2499571"/>
            <a:ext cx="518895" cy="51923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73420" y="3092988"/>
            <a:ext cx="9553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1282807"/>
            <a:ext cx="35058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rgbClr val="297D9B"/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560" y="3465106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</a:t>
            </a:r>
            <a:r>
              <a:rPr lang="en-US" altLang="ko-KR" sz="1200" dirty="0">
                <a:solidFill>
                  <a:srgbClr val="297D9B"/>
                </a:solidFill>
                <a:cs typeface="Arial" pitchFamily="34" charset="0"/>
              </a:rPr>
              <a:t>simply impress your audience and add a unique zing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23117123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A82B3D"/>
                </a:solidFill>
              </a:rPr>
              <a:t>Infographic Style</a:t>
            </a:r>
            <a:endParaRPr lang="ko-KR" altLang="en-US" dirty="0">
              <a:solidFill>
                <a:srgbClr val="A82B3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Freeform 5"/>
          <p:cNvSpPr/>
          <p:nvPr/>
        </p:nvSpPr>
        <p:spPr>
          <a:xfrm>
            <a:off x="4061224" y="1203598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rgbClr val="297D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7" name="Freeform 6"/>
          <p:cNvSpPr/>
          <p:nvPr/>
        </p:nvSpPr>
        <p:spPr>
          <a:xfrm rot="2160000">
            <a:off x="5020924" y="1965135"/>
            <a:ext cx="264268" cy="334396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0" y="82778"/>
                </a:moveTo>
                <a:lnTo>
                  <a:pt x="163546" y="82778"/>
                </a:lnTo>
                <a:lnTo>
                  <a:pt x="163546" y="0"/>
                </a:lnTo>
                <a:lnTo>
                  <a:pt x="327092" y="206946"/>
                </a:lnTo>
                <a:lnTo>
                  <a:pt x="163546" y="413891"/>
                </a:lnTo>
                <a:lnTo>
                  <a:pt x="163546" y="331113"/>
                </a:lnTo>
                <a:lnTo>
                  <a:pt x="0" y="331113"/>
                </a:lnTo>
                <a:lnTo>
                  <a:pt x="0" y="8277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82778" rIns="98127" bIns="82777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8" name="Freeform 7"/>
          <p:cNvSpPr/>
          <p:nvPr/>
        </p:nvSpPr>
        <p:spPr>
          <a:xfrm>
            <a:off x="5266192" y="2079058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rgbClr val="297D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9" name="Freeform 8"/>
          <p:cNvSpPr/>
          <p:nvPr/>
        </p:nvSpPr>
        <p:spPr>
          <a:xfrm rot="17280000">
            <a:off x="5401642" y="3108411"/>
            <a:ext cx="264268" cy="334397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327092" y="331113"/>
                </a:moveTo>
                <a:lnTo>
                  <a:pt x="163546" y="331113"/>
                </a:lnTo>
                <a:lnTo>
                  <a:pt x="163546" y="413891"/>
                </a:lnTo>
                <a:lnTo>
                  <a:pt x="0" y="206945"/>
                </a:lnTo>
                <a:lnTo>
                  <a:pt x="163546" y="0"/>
                </a:lnTo>
                <a:lnTo>
                  <a:pt x="163546" y="82778"/>
                </a:lnTo>
                <a:lnTo>
                  <a:pt x="327092" y="82778"/>
                </a:lnTo>
                <a:lnTo>
                  <a:pt x="327092" y="33111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8127" tIns="82778" rIns="0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0" name="Freeform 9"/>
          <p:cNvSpPr/>
          <p:nvPr/>
        </p:nvSpPr>
        <p:spPr>
          <a:xfrm>
            <a:off x="4805935" y="3495584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rgbClr val="297D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1" name="Freeform 10"/>
          <p:cNvSpPr/>
          <p:nvPr/>
        </p:nvSpPr>
        <p:spPr>
          <a:xfrm>
            <a:off x="4431970" y="3823786"/>
            <a:ext cx="264269" cy="334397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327092" y="331113"/>
                </a:moveTo>
                <a:lnTo>
                  <a:pt x="163546" y="331113"/>
                </a:lnTo>
                <a:lnTo>
                  <a:pt x="163546" y="413891"/>
                </a:lnTo>
                <a:lnTo>
                  <a:pt x="0" y="206945"/>
                </a:lnTo>
                <a:lnTo>
                  <a:pt x="163546" y="0"/>
                </a:lnTo>
                <a:lnTo>
                  <a:pt x="163546" y="82778"/>
                </a:lnTo>
                <a:lnTo>
                  <a:pt x="327092" y="82778"/>
                </a:lnTo>
                <a:lnTo>
                  <a:pt x="327092" y="33111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8128" tIns="82779" rIns="1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2" name="Freeform 11"/>
          <p:cNvSpPr/>
          <p:nvPr/>
        </p:nvSpPr>
        <p:spPr>
          <a:xfrm>
            <a:off x="3316512" y="3495584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rgbClr val="297D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3" name="Freeform 12"/>
          <p:cNvSpPr/>
          <p:nvPr/>
        </p:nvSpPr>
        <p:spPr>
          <a:xfrm rot="4320000">
            <a:off x="3451962" y="3122637"/>
            <a:ext cx="264269" cy="334397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327092" y="331113"/>
                </a:moveTo>
                <a:lnTo>
                  <a:pt x="163546" y="331113"/>
                </a:lnTo>
                <a:lnTo>
                  <a:pt x="163546" y="413891"/>
                </a:lnTo>
                <a:lnTo>
                  <a:pt x="0" y="206945"/>
                </a:lnTo>
                <a:lnTo>
                  <a:pt x="163546" y="0"/>
                </a:lnTo>
                <a:lnTo>
                  <a:pt x="163546" y="82778"/>
                </a:lnTo>
                <a:lnTo>
                  <a:pt x="327092" y="82778"/>
                </a:lnTo>
                <a:lnTo>
                  <a:pt x="327092" y="33111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8128" tIns="82778" rIns="0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4" name="Freeform 13"/>
          <p:cNvSpPr/>
          <p:nvPr/>
        </p:nvSpPr>
        <p:spPr>
          <a:xfrm>
            <a:off x="2856255" y="2079058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rgbClr val="297D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5" name="Freeform 14"/>
          <p:cNvSpPr/>
          <p:nvPr/>
        </p:nvSpPr>
        <p:spPr>
          <a:xfrm rot="19440000">
            <a:off x="3815956" y="1973927"/>
            <a:ext cx="264268" cy="334396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0" y="82778"/>
                </a:moveTo>
                <a:lnTo>
                  <a:pt x="163546" y="82778"/>
                </a:lnTo>
                <a:lnTo>
                  <a:pt x="163546" y="0"/>
                </a:lnTo>
                <a:lnTo>
                  <a:pt x="327092" y="206946"/>
                </a:lnTo>
                <a:lnTo>
                  <a:pt x="163546" y="413891"/>
                </a:lnTo>
                <a:lnTo>
                  <a:pt x="163546" y="331113"/>
                </a:lnTo>
                <a:lnTo>
                  <a:pt x="0" y="331113"/>
                </a:lnTo>
                <a:lnTo>
                  <a:pt x="0" y="8277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82777" rIns="98128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7" name="Freeform 16"/>
          <p:cNvSpPr/>
          <p:nvPr/>
        </p:nvSpPr>
        <p:spPr>
          <a:xfrm>
            <a:off x="4061224" y="2444656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rgbClr val="A82B3D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8" name="Rectangle 9"/>
          <p:cNvSpPr/>
          <p:nvPr/>
        </p:nvSpPr>
        <p:spPr>
          <a:xfrm flipH="1">
            <a:off x="3202435" y="2423442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Rectangle 16"/>
          <p:cNvSpPr/>
          <p:nvPr/>
        </p:nvSpPr>
        <p:spPr>
          <a:xfrm rot="18900000" flipH="1">
            <a:off x="5211705" y="3800256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Parallelogram 15"/>
          <p:cNvSpPr/>
          <p:nvPr/>
        </p:nvSpPr>
        <p:spPr>
          <a:xfrm rot="5400000" flipH="1">
            <a:off x="4386727" y="1506995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Round Same Side Corner Rectangle 6"/>
          <p:cNvSpPr>
            <a:spLocks noChangeAspect="1"/>
          </p:cNvSpPr>
          <p:nvPr/>
        </p:nvSpPr>
        <p:spPr>
          <a:xfrm rot="18900000" flipH="1">
            <a:off x="3812676" y="3847539"/>
            <a:ext cx="109444" cy="438775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5594072" y="2370102"/>
            <a:ext cx="405329" cy="4087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67544" y="2047738"/>
            <a:ext cx="2323459" cy="1048024"/>
            <a:chOff x="803640" y="3362835"/>
            <a:chExt cx="2059657" cy="1048024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297074" y="1338233"/>
            <a:ext cx="3379382" cy="678692"/>
            <a:chOff x="803640" y="3362835"/>
            <a:chExt cx="2059657" cy="678692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368899" y="2047738"/>
            <a:ext cx="2323459" cy="1048024"/>
            <a:chOff x="803640" y="3362835"/>
            <a:chExt cx="2059657" cy="1048024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868144" y="3493649"/>
            <a:ext cx="2323459" cy="1048024"/>
            <a:chOff x="803640" y="3362835"/>
            <a:chExt cx="2059657" cy="1048024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91641" y="3465253"/>
            <a:ext cx="2323459" cy="1048024"/>
            <a:chOff x="803640" y="3362835"/>
            <a:chExt cx="2059657" cy="1048024"/>
          </a:xfrm>
        </p:grpSpPr>
        <p:sp>
          <p:nvSpPr>
            <p:cNvPr id="36" name="TextBox 35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Block Arc 14"/>
          <p:cNvSpPr/>
          <p:nvPr/>
        </p:nvSpPr>
        <p:spPr>
          <a:xfrm rot="16200000">
            <a:off x="4305129" y="2680445"/>
            <a:ext cx="518895" cy="51923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5345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rgbClr val="021C7D"/>
                </a:solidFill>
              </a:rPr>
              <a:t>Portfolio 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0192" y="2044921"/>
            <a:ext cx="252028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9" name="Text Placeholder 1"/>
          <p:cNvSpPr txBox="1">
            <a:spLocks/>
          </p:cNvSpPr>
          <p:nvPr/>
        </p:nvSpPr>
        <p:spPr>
          <a:xfrm>
            <a:off x="6300193" y="1734944"/>
            <a:ext cx="2520279" cy="2880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>
                <a:solidFill>
                  <a:srgbClr val="297D9B"/>
                </a:solidFill>
                <a:cs typeface="Arial" pitchFamily="34" charset="0"/>
              </a:rPr>
              <a:t>Simple Portfolio Designed</a:t>
            </a:r>
            <a:endParaRPr lang="ko-KR" altLang="en-US" sz="14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7D62F326-1AA2-4110-BE21-A6007AD8BD67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C39D6FAE-89F6-4B42-B6AE-C5931233BF88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6287989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95486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A82B3D"/>
                </a:solidFill>
              </a:rPr>
              <a:t>Infographic Style</a:t>
            </a:r>
            <a:endParaRPr lang="ko-KR" altLang="en-US" dirty="0">
              <a:solidFill>
                <a:srgbClr val="A82B3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771550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615894" y="1967733"/>
            <a:ext cx="900000" cy="900000"/>
            <a:chOff x="3563888" y="1923678"/>
            <a:chExt cx="900000" cy="900000"/>
          </a:xfrm>
        </p:grpSpPr>
        <p:sp>
          <p:nvSpPr>
            <p:cNvPr id="4" name="Rectangle 3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rgbClr val="297D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ight Triangle 4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5400000">
            <a:off x="4626684" y="1715733"/>
            <a:ext cx="1152000" cy="1152000"/>
            <a:chOff x="3563888" y="1923678"/>
            <a:chExt cx="900000" cy="900000"/>
          </a:xfrm>
        </p:grpSpPr>
        <p:sp>
          <p:nvSpPr>
            <p:cNvPr id="9" name="Rectangle 8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rgbClr val="297D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Right Triangle 9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 rot="10800000">
            <a:off x="4626684" y="2980022"/>
            <a:ext cx="720000" cy="720000"/>
            <a:chOff x="3563888" y="1923678"/>
            <a:chExt cx="900000" cy="900000"/>
          </a:xfrm>
        </p:grpSpPr>
        <p:sp>
          <p:nvSpPr>
            <p:cNvPr id="12" name="Rectangle 11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rgbClr val="297D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Right Triangle 12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3507861" y="2980023"/>
            <a:ext cx="1008033" cy="1008033"/>
            <a:chOff x="3563888" y="1923678"/>
            <a:chExt cx="900000" cy="900000"/>
          </a:xfrm>
        </p:grpSpPr>
        <p:sp>
          <p:nvSpPr>
            <p:cNvPr id="15" name="Rectangle 14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rgbClr val="297D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Right Triangle 15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025097" y="2386248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297D9B"/>
                </a:solidFill>
                <a:cs typeface="Arial" pitchFamily="34" charset="0"/>
              </a:rPr>
              <a:t>A</a:t>
            </a:r>
            <a:endParaRPr lang="ko-KR" altLang="en-US" sz="20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33299" y="2346544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297D9B"/>
                </a:solidFill>
                <a:cs typeface="Arial" pitchFamily="34" charset="0"/>
              </a:rPr>
              <a:t>B</a:t>
            </a:r>
            <a:endParaRPr lang="ko-KR" altLang="en-US" sz="20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25097" y="3074253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297D9B"/>
                </a:solidFill>
                <a:cs typeface="Arial" pitchFamily="34" charset="0"/>
              </a:rPr>
              <a:t>C</a:t>
            </a:r>
            <a:endParaRPr lang="ko-KR" altLang="en-US" sz="20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38332" y="2995981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297D9B"/>
                </a:solidFill>
                <a:cs typeface="Arial" pitchFamily="34" charset="0"/>
              </a:rPr>
              <a:t>D</a:t>
            </a:r>
            <a:endParaRPr lang="ko-KR" altLang="en-US" sz="20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21" name="Rectangle 9"/>
          <p:cNvSpPr/>
          <p:nvPr/>
        </p:nvSpPr>
        <p:spPr>
          <a:xfrm>
            <a:off x="3730716" y="2078480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Rectangle 16"/>
          <p:cNvSpPr/>
          <p:nvPr/>
        </p:nvSpPr>
        <p:spPr>
          <a:xfrm rot="2700000">
            <a:off x="3706805" y="3459389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Oval 21"/>
          <p:cNvSpPr>
            <a:spLocks noChangeAspect="1"/>
          </p:cNvSpPr>
          <p:nvPr/>
        </p:nvSpPr>
        <p:spPr>
          <a:xfrm>
            <a:off x="5233491" y="1896998"/>
            <a:ext cx="391466" cy="39473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" name="Rounded Rectangle 27"/>
          <p:cNvSpPr/>
          <p:nvPr/>
        </p:nvSpPr>
        <p:spPr>
          <a:xfrm>
            <a:off x="4946912" y="3370670"/>
            <a:ext cx="295178" cy="22673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5" name="Group 24"/>
          <p:cNvGrpSpPr/>
          <p:nvPr/>
        </p:nvGrpSpPr>
        <p:grpSpPr>
          <a:xfrm>
            <a:off x="542153" y="1778520"/>
            <a:ext cx="2539483" cy="863358"/>
            <a:chOff x="803640" y="3362835"/>
            <a:chExt cx="2059657" cy="863358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42153" y="3578720"/>
            <a:ext cx="2539483" cy="863358"/>
            <a:chOff x="803640" y="3362835"/>
            <a:chExt cx="2059657" cy="863358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116170" y="1778520"/>
            <a:ext cx="2539483" cy="863358"/>
            <a:chOff x="803640" y="3362835"/>
            <a:chExt cx="2059657" cy="863358"/>
          </a:xfrm>
        </p:grpSpPr>
        <p:sp>
          <p:nvSpPr>
            <p:cNvPr id="32" name="TextBox 3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116170" y="3578720"/>
            <a:ext cx="2539483" cy="863358"/>
            <a:chOff x="803640" y="3362835"/>
            <a:chExt cx="2059657" cy="863358"/>
          </a:xfrm>
        </p:grpSpPr>
        <p:sp>
          <p:nvSpPr>
            <p:cNvPr id="35" name="TextBox 34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78943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/>
          <p:nvPr/>
        </p:nvSpPr>
        <p:spPr>
          <a:xfrm>
            <a:off x="3850130" y="555526"/>
            <a:ext cx="284243" cy="26607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 16"/>
          <p:cNvSpPr/>
          <p:nvPr/>
        </p:nvSpPr>
        <p:spPr>
          <a:xfrm rot="2700000">
            <a:off x="3884578" y="2784863"/>
            <a:ext cx="215347" cy="386076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Oval 21"/>
          <p:cNvSpPr>
            <a:spLocks noChangeAspect="1"/>
          </p:cNvSpPr>
          <p:nvPr/>
        </p:nvSpPr>
        <p:spPr>
          <a:xfrm>
            <a:off x="3819820" y="1672044"/>
            <a:ext cx="344862" cy="34774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Rounded Rectangle 27"/>
          <p:cNvSpPr/>
          <p:nvPr/>
        </p:nvSpPr>
        <p:spPr>
          <a:xfrm>
            <a:off x="3844662" y="3936015"/>
            <a:ext cx="295178" cy="22673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260027" y="1108324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60027" y="2306507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60027" y="3372295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60027" y="4449474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 Placeholder 1"/>
          <p:cNvSpPr txBox="1">
            <a:spLocks/>
          </p:cNvSpPr>
          <p:nvPr/>
        </p:nvSpPr>
        <p:spPr>
          <a:xfrm>
            <a:off x="5220072" y="1263221"/>
            <a:ext cx="3456384" cy="9722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800" b="1" dirty="0">
                <a:solidFill>
                  <a:srgbClr val="021C7D"/>
                </a:solidFill>
                <a:latin typeface="+mj-lt"/>
                <a:cs typeface="Arial" pitchFamily="34" charset="0"/>
              </a:rPr>
              <a:t>Simple Portfolio 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rgbClr val="021C7D"/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800" b="1" dirty="0">
              <a:solidFill>
                <a:srgbClr val="021C7D"/>
              </a:solidFill>
              <a:latin typeface="+mj-lt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20072" y="2313970"/>
            <a:ext cx="3744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841F98A-FAD5-4B0A-8751-0FD61BCD798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4159412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64951" y="1319301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4064951" y="1972363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4064951" y="2625425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>
            <a:off x="4064951" y="3278487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/>
        </p:nvSpPr>
        <p:spPr>
          <a:xfrm>
            <a:off x="4064951" y="3931548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A82B3D"/>
                </a:solidFill>
              </a:rPr>
              <a:t>Chart Style</a:t>
            </a:r>
            <a:endParaRPr lang="ko-KR" altLang="en-US" dirty="0">
              <a:solidFill>
                <a:srgbClr val="A82B3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901328303"/>
              </p:ext>
            </p:extLst>
          </p:nvPr>
        </p:nvGraphicFramePr>
        <p:xfrm>
          <a:off x="3923928" y="1131590"/>
          <a:ext cx="5208240" cy="3544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269900" y="1331942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69900" y="1986465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9900" y="2640988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69900" y="3295511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69900" y="3950034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652702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021C7D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rgbClr val="021C7D"/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40767" y="1514202"/>
            <a:ext cx="1008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021C7D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rgbClr val="021C7D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67744" y="1468036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3573" y="2325397"/>
            <a:ext cx="35283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You can simply impress your audience and add a unique zing and appeal to your Presentations. Get a modern PowerPoint  Presentation that is beautifully designed.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5148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87824" y="339502"/>
            <a:ext cx="2376264" cy="4248472"/>
          </a:xfrm>
          <a:prstGeom prst="rect">
            <a:avLst/>
          </a:prstGeom>
          <a:solidFill>
            <a:srgbClr val="A82B3D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251520" y="739297"/>
            <a:ext cx="2511720" cy="144016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altLang="ko-KR" dirty="0">
                <a:solidFill>
                  <a:srgbClr val="A82B3D"/>
                </a:solidFill>
              </a:rPr>
              <a:t>Worldmap Style</a:t>
            </a:r>
            <a:endParaRPr lang="ko-KR" altLang="en-US" dirty="0">
              <a:solidFill>
                <a:srgbClr val="A82B3D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2179457"/>
            <a:ext cx="45365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Easy to change colors, photos and Text. Get a modern PowerPoint  Presentation that is beautifully designed. 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</a:t>
            </a:r>
          </a:p>
        </p:txBody>
      </p:sp>
      <p:pic>
        <p:nvPicPr>
          <p:cNvPr id="4098" name="Picture 2" descr="Related image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16664" y="915566"/>
            <a:ext cx="3523168" cy="3523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4753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F95A6D7-D6BE-436D-826E-C64B2D7D60A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5" name="Rectangle 4"/>
          <p:cNvSpPr/>
          <p:nvPr/>
        </p:nvSpPr>
        <p:spPr>
          <a:xfrm>
            <a:off x="600844" y="2521687"/>
            <a:ext cx="3395091" cy="1152128"/>
          </a:xfrm>
          <a:prstGeom prst="rect">
            <a:avLst/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 Placeholder 1"/>
          <p:cNvSpPr txBox="1">
            <a:spLocks/>
          </p:cNvSpPr>
          <p:nvPr/>
        </p:nvSpPr>
        <p:spPr>
          <a:xfrm>
            <a:off x="755576" y="2557120"/>
            <a:ext cx="3168352" cy="4861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Portfolio Designed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2972674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Text Placeholder 1"/>
          <p:cNvSpPr txBox="1">
            <a:spLocks/>
          </p:cNvSpPr>
          <p:nvPr/>
        </p:nvSpPr>
        <p:spPr>
          <a:xfrm>
            <a:off x="5868144" y="3199036"/>
            <a:ext cx="2808312" cy="19444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2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 algn="r">
              <a:buNone/>
            </a:pPr>
            <a:r>
              <a:rPr lang="en-US" altLang="ko-KR" sz="2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 algn="r">
              <a:buNone/>
            </a:pPr>
            <a:r>
              <a:rPr lang="en-US" altLang="ko-KR" sz="24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4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4244" y="3693789"/>
            <a:ext cx="489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3369135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6013" y="144392"/>
            <a:ext cx="8496944" cy="7200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sz="2800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6801613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02241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A82B3D"/>
                </a:solidFill>
              </a:rPr>
              <a:t>Infographic Style</a:t>
            </a:r>
            <a:endParaRPr lang="ko-KR" altLang="en-US" dirty="0">
              <a:solidFill>
                <a:srgbClr val="A82B3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555526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0" y="1270544"/>
            <a:ext cx="4355976" cy="653133"/>
            <a:chOff x="0" y="1270545"/>
            <a:chExt cx="4355976" cy="504056"/>
          </a:xfrm>
          <a:solidFill>
            <a:srgbClr val="297D9B"/>
          </a:solidFill>
        </p:grpSpPr>
        <p:sp>
          <p:nvSpPr>
            <p:cNvPr id="5" name="Rectangle 4"/>
            <p:cNvSpPr/>
            <p:nvPr/>
          </p:nvSpPr>
          <p:spPr>
            <a:xfrm>
              <a:off x="323528" y="1270545"/>
              <a:ext cx="4032448" cy="504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270545"/>
              <a:ext cx="323528" cy="5040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67544" y="1315361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Infographic Designed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1606475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7544" y="1995686"/>
            <a:ext cx="3600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 Easy to change colors, photos and Text. Get a modern PowerPoint  Presentation that is beautifully designed. 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" name="Left Arrow 11"/>
          <p:cNvSpPr/>
          <p:nvPr/>
        </p:nvSpPr>
        <p:spPr>
          <a:xfrm rot="20722497">
            <a:off x="4984754" y="838803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rgbClr val="021C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3" name="Group 12"/>
          <p:cNvGrpSpPr/>
          <p:nvPr/>
        </p:nvGrpSpPr>
        <p:grpSpPr>
          <a:xfrm rot="20760000">
            <a:off x="5605020" y="1023682"/>
            <a:ext cx="3096344" cy="518645"/>
            <a:chOff x="803640" y="3362835"/>
            <a:chExt cx="2059657" cy="518645"/>
          </a:xfrm>
        </p:grpSpPr>
        <p:sp>
          <p:nvSpPr>
            <p:cNvPr id="14" name="TextBox 13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8" name="Left Arrow 17"/>
          <p:cNvSpPr/>
          <p:nvPr/>
        </p:nvSpPr>
        <p:spPr>
          <a:xfrm rot="20722497">
            <a:off x="4984754" y="1707590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rgbClr val="021C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19" name="Group 18"/>
          <p:cNvGrpSpPr/>
          <p:nvPr/>
        </p:nvGrpSpPr>
        <p:grpSpPr>
          <a:xfrm rot="20760000">
            <a:off x="5605020" y="1892469"/>
            <a:ext cx="3096344" cy="518645"/>
            <a:chOff x="803640" y="3362835"/>
            <a:chExt cx="2059657" cy="518645"/>
          </a:xfrm>
        </p:grpSpPr>
        <p:sp>
          <p:nvSpPr>
            <p:cNvPr id="20" name="TextBox 19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3" name="Left Arrow 22"/>
          <p:cNvSpPr/>
          <p:nvPr/>
        </p:nvSpPr>
        <p:spPr>
          <a:xfrm rot="20722497">
            <a:off x="4984754" y="2576377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rgbClr val="021C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4" name="Group 23"/>
          <p:cNvGrpSpPr/>
          <p:nvPr/>
        </p:nvGrpSpPr>
        <p:grpSpPr>
          <a:xfrm rot="20760000">
            <a:off x="5605020" y="2761256"/>
            <a:ext cx="3096344" cy="518645"/>
            <a:chOff x="803640" y="3362835"/>
            <a:chExt cx="2059657" cy="518645"/>
          </a:xfrm>
        </p:grpSpPr>
        <p:sp>
          <p:nvSpPr>
            <p:cNvPr id="25" name="TextBox 24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8" name="Left Arrow 27"/>
          <p:cNvSpPr/>
          <p:nvPr/>
        </p:nvSpPr>
        <p:spPr>
          <a:xfrm rot="20722497">
            <a:off x="4984754" y="3445164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rgbClr val="021C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9" name="Group 28"/>
          <p:cNvGrpSpPr/>
          <p:nvPr/>
        </p:nvGrpSpPr>
        <p:grpSpPr>
          <a:xfrm rot="20760000">
            <a:off x="5605020" y="3630043"/>
            <a:ext cx="3096344" cy="518645"/>
            <a:chOff x="803640" y="3362835"/>
            <a:chExt cx="2059657" cy="518645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40150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95486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C00000"/>
                </a:solidFill>
              </a:rPr>
              <a:t>Table Style</a:t>
            </a:r>
            <a:endParaRPr lang="ko-KR" alt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771550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384033"/>
              </p:ext>
            </p:extLst>
          </p:nvPr>
        </p:nvGraphicFramePr>
        <p:xfrm>
          <a:off x="755128" y="1360950"/>
          <a:ext cx="1752196" cy="3142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767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6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$52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7D9B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65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767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09163"/>
              </p:ext>
            </p:extLst>
          </p:nvPr>
        </p:nvGraphicFramePr>
        <p:xfrm>
          <a:off x="4691564" y="1360950"/>
          <a:ext cx="1752196" cy="3142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767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6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$75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7D9B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65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767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721896"/>
              </p:ext>
            </p:extLst>
          </p:nvPr>
        </p:nvGraphicFramePr>
        <p:xfrm>
          <a:off x="2723346" y="1360950"/>
          <a:ext cx="1752196" cy="3142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767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6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$80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65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767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659783" y="1347614"/>
            <a:ext cx="1872208" cy="3168352"/>
          </a:xfrm>
          <a:prstGeom prst="rect">
            <a:avLst/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Oval 21"/>
          <p:cNvSpPr>
            <a:spLocks noChangeAspect="1"/>
          </p:cNvSpPr>
          <p:nvPr/>
        </p:nvSpPr>
        <p:spPr>
          <a:xfrm>
            <a:off x="7393223" y="1906808"/>
            <a:ext cx="405329" cy="4087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6767795" y="2459538"/>
            <a:ext cx="16561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 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37647921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D:\Fullppt\PNG이미지\핸드폰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819" y="1128131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Mobile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36394" y="1850522"/>
            <a:ext cx="4827694" cy="678692"/>
            <a:chOff x="803640" y="3362835"/>
            <a:chExt cx="2059657" cy="678692"/>
          </a:xfrm>
        </p:grpSpPr>
        <p:sp>
          <p:nvSpPr>
            <p:cNvPr id="6" name="TextBox 5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36394" y="2528644"/>
            <a:ext cx="4827694" cy="678692"/>
            <a:chOff x="803640" y="3362835"/>
            <a:chExt cx="2059657" cy="678692"/>
          </a:xfrm>
        </p:grpSpPr>
        <p:sp>
          <p:nvSpPr>
            <p:cNvPr id="9" name="TextBox 8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36394" y="3206766"/>
            <a:ext cx="4827694" cy="678692"/>
            <a:chOff x="803640" y="3362835"/>
            <a:chExt cx="2059657" cy="678692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5" name="Text Placeholder 1"/>
          <p:cNvSpPr txBox="1">
            <a:spLocks/>
          </p:cNvSpPr>
          <p:nvPr/>
        </p:nvSpPr>
        <p:spPr>
          <a:xfrm>
            <a:off x="511434" y="1419622"/>
            <a:ext cx="2999507" cy="2880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b="1" dirty="0">
                <a:solidFill>
                  <a:srgbClr val="021C7D"/>
                </a:solidFill>
                <a:cs typeface="Arial" pitchFamily="34" charset="0"/>
              </a:rPr>
              <a:t>Simple Portfolio Designed</a:t>
            </a:r>
            <a:endParaRPr lang="ko-KR" altLang="en-US" sz="1600" b="1" dirty="0">
              <a:solidFill>
                <a:srgbClr val="021C7D"/>
              </a:solidFill>
              <a:cs typeface="Arial" pitchFamily="34" charset="0"/>
            </a:endParaRPr>
          </a:p>
        </p:txBody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DDAFEB3C-9D9D-48B7-B82B-D5031E69C3A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0CC3BC67-E5A0-4C30-AFC1-1A60A568B52B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9683853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Chart 3">
            <a:extLst>
              <a:ext uri="{FF2B5EF4-FFF2-40B4-BE49-F238E27FC236}">
                <a16:creationId xmlns:a16="http://schemas.microsoft.com/office/drawing/2014/main" id="{4DDC3D16-22DE-4E6F-AB6A-699A17EB5A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6203598"/>
              </p:ext>
            </p:extLst>
          </p:nvPr>
        </p:nvGraphicFramePr>
        <p:xfrm>
          <a:off x="4792521" y="915566"/>
          <a:ext cx="2327920" cy="2333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21389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C00000"/>
                </a:solidFill>
              </a:rPr>
              <a:t>Chart Style</a:t>
            </a:r>
            <a:endParaRPr lang="ko-KR" altLang="en-US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-1839" y="483518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128522462"/>
              </p:ext>
            </p:extLst>
          </p:nvPr>
        </p:nvGraphicFramePr>
        <p:xfrm>
          <a:off x="2023942" y="916697"/>
          <a:ext cx="2327920" cy="2333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ound Same Side Corner Rectangle 8"/>
          <p:cNvSpPr/>
          <p:nvPr/>
        </p:nvSpPr>
        <p:spPr>
          <a:xfrm>
            <a:off x="863588" y="1135264"/>
            <a:ext cx="720080" cy="1896513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rgbClr val="021C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2A40D"/>
              </a:solidFill>
            </a:endParaRPr>
          </a:p>
        </p:txBody>
      </p:sp>
      <p:sp>
        <p:nvSpPr>
          <p:cNvPr id="9" name="Round Same Side Corner Rectangle 20"/>
          <p:cNvSpPr/>
          <p:nvPr/>
        </p:nvSpPr>
        <p:spPr>
          <a:xfrm rot="10800000">
            <a:off x="7560331" y="1126505"/>
            <a:ext cx="897259" cy="1914030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rgbClr val="F2A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C0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0" y="988705"/>
            <a:ext cx="0" cy="2376264"/>
          </a:xfrm>
          <a:prstGeom prst="line">
            <a:avLst/>
          </a:prstGeom>
          <a:ln w="317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9552" y="3364969"/>
            <a:ext cx="8064896" cy="0"/>
          </a:xfrm>
          <a:prstGeom prst="line">
            <a:avLst/>
          </a:prstGeom>
          <a:ln w="317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 Same Side Corner Rectangle 8"/>
          <p:cNvSpPr/>
          <p:nvPr/>
        </p:nvSpPr>
        <p:spPr>
          <a:xfrm>
            <a:off x="863588" y="3542435"/>
            <a:ext cx="162170" cy="427116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rgbClr val="021C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Round Same Side Corner Rectangle 20"/>
          <p:cNvSpPr/>
          <p:nvPr/>
        </p:nvSpPr>
        <p:spPr>
          <a:xfrm rot="10800000">
            <a:off x="8255517" y="4101184"/>
            <a:ext cx="202073" cy="43106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rgbClr val="F2A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1184221" y="3525161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021C7D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rgbClr val="021C7D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92649" y="4085003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F2A40D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rgbClr val="F2A40D"/>
              </a:solidFill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209321" y="3502578"/>
            <a:ext cx="4738943" cy="506830"/>
            <a:chOff x="6228184" y="1749861"/>
            <a:chExt cx="2592288" cy="506830"/>
          </a:xfrm>
        </p:grpSpPr>
        <p:sp>
          <p:nvSpPr>
            <p:cNvPr id="22" name="TextBox 21"/>
            <p:cNvSpPr txBox="1"/>
            <p:nvPr/>
          </p:nvSpPr>
          <p:spPr>
            <a:xfrm>
              <a:off x="6228184" y="1979692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228184" y="1749861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209321" y="4063300"/>
            <a:ext cx="4738943" cy="506830"/>
            <a:chOff x="6228184" y="1749861"/>
            <a:chExt cx="2592288" cy="506830"/>
          </a:xfrm>
        </p:grpSpPr>
        <p:sp>
          <p:nvSpPr>
            <p:cNvPr id="25" name="TextBox 24"/>
            <p:cNvSpPr txBox="1"/>
            <p:nvPr/>
          </p:nvSpPr>
          <p:spPr>
            <a:xfrm>
              <a:off x="6228184" y="1979692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28184" y="1749861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25758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95536" y="3291830"/>
            <a:ext cx="8748464" cy="576064"/>
          </a:xfrm>
        </p:spPr>
        <p:txBody>
          <a:bodyPr/>
          <a:lstStyle/>
          <a:p>
            <a:r>
              <a:rPr lang="en-US" altLang="ko-KR" b="1" dirty="0">
                <a:solidFill>
                  <a:srgbClr val="021C7D"/>
                </a:solidFill>
              </a:rPr>
              <a:t>Portfolio</a:t>
            </a:r>
            <a:r>
              <a:rPr lang="en-US" altLang="ko-KR" b="1" dirty="0">
                <a:solidFill>
                  <a:srgbClr val="F2A40D"/>
                </a:solidFill>
              </a:rPr>
              <a:t>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95536" y="3867894"/>
            <a:ext cx="8748464" cy="288032"/>
          </a:xfr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8ED70E4A-038B-48B7-B897-D152F6DFBAE6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4C7A53B2-A2F3-474D-AB2D-72203D54F6A4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10" name="그림 개체 틀 9">
            <a:extLst>
              <a:ext uri="{FF2B5EF4-FFF2-40B4-BE49-F238E27FC236}">
                <a16:creationId xmlns:a16="http://schemas.microsoft.com/office/drawing/2014/main" id="{54A0E86D-F418-4305-B80C-96948704E24A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2D205EE6-E63C-41BD-B9A0-097FA24E2E19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15" name="그림 개체 틀 14">
            <a:extLst>
              <a:ext uri="{FF2B5EF4-FFF2-40B4-BE49-F238E27FC236}">
                <a16:creationId xmlns:a16="http://schemas.microsoft.com/office/drawing/2014/main" id="{58351663-667F-482D-B20F-3CE639FE3E3E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</p:spTree>
    <p:extLst>
      <p:ext uri="{BB962C8B-B14F-4D97-AF65-F5344CB8AC3E}">
        <p14:creationId xmlns:p14="http://schemas.microsoft.com/office/powerpoint/2010/main" val="13952448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95486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A82B3D"/>
                </a:solidFill>
              </a:rPr>
              <a:t>Infographic Style</a:t>
            </a:r>
            <a:endParaRPr lang="ko-KR" altLang="en-US" dirty="0">
              <a:solidFill>
                <a:srgbClr val="A82B3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771550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3319" name="Group 13318"/>
          <p:cNvGrpSpPr/>
          <p:nvPr/>
        </p:nvGrpSpPr>
        <p:grpSpPr>
          <a:xfrm rot="19917947">
            <a:off x="1469388" y="1353546"/>
            <a:ext cx="1665869" cy="3558872"/>
            <a:chOff x="1359132" y="345882"/>
            <a:chExt cx="1966239" cy="4200564"/>
          </a:xfrm>
        </p:grpSpPr>
        <p:grpSp>
          <p:nvGrpSpPr>
            <p:cNvPr id="24" name="Group 23"/>
            <p:cNvGrpSpPr/>
            <p:nvPr/>
          </p:nvGrpSpPr>
          <p:grpSpPr>
            <a:xfrm>
              <a:off x="2073901" y="2186669"/>
              <a:ext cx="501313" cy="2359777"/>
              <a:chOff x="2810055" y="1677194"/>
              <a:chExt cx="535258" cy="2519562"/>
            </a:xfrm>
          </p:grpSpPr>
          <p:sp>
            <p:nvSpPr>
              <p:cNvPr id="7" name="Rectangle 8"/>
              <p:cNvSpPr/>
              <p:nvPr/>
            </p:nvSpPr>
            <p:spPr>
              <a:xfrm>
                <a:off x="2810675" y="3399597"/>
                <a:ext cx="534638" cy="77914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  <a:lumOff val="30000"/>
                    </a:schemeClr>
                  </a:gs>
                  <a:gs pos="100000">
                    <a:schemeClr val="accent2">
                      <a:lumMod val="70000"/>
                      <a:lumOff val="3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Rectangle 8"/>
              <p:cNvSpPr/>
              <p:nvPr/>
            </p:nvSpPr>
            <p:spPr>
              <a:xfrm>
                <a:off x="2984722" y="3392706"/>
                <a:ext cx="180870" cy="787996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50000"/>
                      <a:lumOff val="50000"/>
                    </a:schemeClr>
                  </a:gs>
                  <a:gs pos="100000">
                    <a:schemeClr val="accent2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810055" y="3399597"/>
                <a:ext cx="264192" cy="763141"/>
              </a:xfrm>
              <a:custGeom>
                <a:avLst/>
                <a:gdLst>
                  <a:gd name="connsiteX0" fmla="*/ 0 w 1345558"/>
                  <a:gd name="connsiteY0" fmla="*/ 0 h 1783227"/>
                  <a:gd name="connsiteX1" fmla="*/ 897414 w 1345558"/>
                  <a:gd name="connsiteY1" fmla="*/ 0 h 1783227"/>
                  <a:gd name="connsiteX2" fmla="*/ 901843 w 1345558"/>
                  <a:gd name="connsiteY2" fmla="*/ 212596 h 1783227"/>
                  <a:gd name="connsiteX3" fmla="*/ 1345558 w 1345558"/>
                  <a:gd name="connsiteY3" fmla="*/ 1783227 h 1783227"/>
                  <a:gd name="connsiteX4" fmla="*/ 1012 w 1345558"/>
                  <a:gd name="connsiteY4" fmla="*/ 289727 h 1783227"/>
                  <a:gd name="connsiteX5" fmla="*/ 0 w 1345558"/>
                  <a:gd name="connsiteY5" fmla="*/ 289727 h 1783227"/>
                  <a:gd name="connsiteX6" fmla="*/ 0 w 1345558"/>
                  <a:gd name="connsiteY6" fmla="*/ 288030 h 1783227"/>
                  <a:gd name="connsiteX7" fmla="*/ 0 w 1345558"/>
                  <a:gd name="connsiteY7" fmla="*/ 0 h 1783227"/>
                  <a:gd name="connsiteX0" fmla="*/ 0 w 1331023"/>
                  <a:gd name="connsiteY0" fmla="*/ 0 h 1763232"/>
                  <a:gd name="connsiteX1" fmla="*/ 897414 w 1331023"/>
                  <a:gd name="connsiteY1" fmla="*/ 0 h 1763232"/>
                  <a:gd name="connsiteX2" fmla="*/ 901843 w 1331023"/>
                  <a:gd name="connsiteY2" fmla="*/ 212596 h 1763232"/>
                  <a:gd name="connsiteX3" fmla="*/ 1331023 w 1331023"/>
                  <a:gd name="connsiteY3" fmla="*/ 1763232 h 1763232"/>
                  <a:gd name="connsiteX4" fmla="*/ 1012 w 1331023"/>
                  <a:gd name="connsiteY4" fmla="*/ 289727 h 1763232"/>
                  <a:gd name="connsiteX5" fmla="*/ 0 w 1331023"/>
                  <a:gd name="connsiteY5" fmla="*/ 289727 h 1763232"/>
                  <a:gd name="connsiteX6" fmla="*/ 0 w 1331023"/>
                  <a:gd name="connsiteY6" fmla="*/ 288030 h 1763232"/>
                  <a:gd name="connsiteX7" fmla="*/ 0 w 1331023"/>
                  <a:gd name="connsiteY7" fmla="*/ 0 h 1763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1023" h="1763232">
                    <a:moveTo>
                      <a:pt x="0" y="0"/>
                    </a:moveTo>
                    <a:lnTo>
                      <a:pt x="897414" y="0"/>
                    </a:lnTo>
                    <a:cubicBezTo>
                      <a:pt x="898890" y="70865"/>
                      <a:pt x="900367" y="141731"/>
                      <a:pt x="901843" y="212596"/>
                    </a:cubicBezTo>
                    <a:lnTo>
                      <a:pt x="1331023" y="1763232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30000"/>
                      <a:lumOff val="70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ectangle 2"/>
              <p:cNvSpPr/>
              <p:nvPr/>
            </p:nvSpPr>
            <p:spPr>
              <a:xfrm>
                <a:off x="2811292" y="1677194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30000"/>
                      <a:lumOff val="7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Rectangle 2"/>
              <p:cNvSpPr/>
              <p:nvPr/>
            </p:nvSpPr>
            <p:spPr>
              <a:xfrm>
                <a:off x="2987824" y="1677195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2"/>
              <p:cNvSpPr/>
              <p:nvPr/>
            </p:nvSpPr>
            <p:spPr>
              <a:xfrm>
                <a:off x="3165590" y="1677196"/>
                <a:ext cx="177768" cy="1815899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 rot="10800000">
                <a:off x="2987823" y="3961239"/>
                <a:ext cx="177768" cy="235517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1359132" y="345882"/>
              <a:ext cx="1966239" cy="1811155"/>
              <a:chOff x="1888981" y="1110787"/>
              <a:chExt cx="2254374" cy="2076562"/>
            </a:xfrm>
          </p:grpSpPr>
          <p:sp>
            <p:nvSpPr>
              <p:cNvPr id="18" name="Teardrop 30"/>
              <p:cNvSpPr/>
              <p:nvPr/>
            </p:nvSpPr>
            <p:spPr>
              <a:xfrm rot="8100000">
                <a:off x="2322441" y="1563466"/>
                <a:ext cx="1333455" cy="1333457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508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Trapezoid 24"/>
              <p:cNvSpPr/>
              <p:nvPr/>
            </p:nvSpPr>
            <p:spPr>
              <a:xfrm rot="10800000">
                <a:off x="2751763" y="2230194"/>
                <a:ext cx="457200" cy="783671"/>
              </a:xfrm>
              <a:prstGeom prst="trapezoid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 rot="2700000">
                <a:off x="3710962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 rot="18900000" flipH="1">
                <a:off x="2156327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935970" y="1110787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 rot="5400000">
                <a:off x="3933668" y="1996109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 rot="16200000" flipH="1">
                <a:off x="1978847" y="1919902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692290" y="3074683"/>
                <a:ext cx="612000" cy="112666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283328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295750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308172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3313" name="Freeform 13312"/>
          <p:cNvSpPr/>
          <p:nvPr/>
        </p:nvSpPr>
        <p:spPr>
          <a:xfrm>
            <a:off x="-15861" y="2530131"/>
            <a:ext cx="3091680" cy="1938501"/>
          </a:xfrm>
          <a:custGeom>
            <a:avLst/>
            <a:gdLst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70591 w 2896332"/>
              <a:gd name="connsiteY13" fmla="*/ 23329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62971 w 2896332"/>
              <a:gd name="connsiteY13" fmla="*/ 26758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06617 w 2896332"/>
              <a:gd name="connsiteY10" fmla="*/ 176960 h 1871397"/>
              <a:gd name="connsiteX11" fmla="*/ 1962971 w 2896332"/>
              <a:gd name="connsiteY11" fmla="*/ 267583 h 1871397"/>
              <a:gd name="connsiteX12" fmla="*/ 1973469 w 2896332"/>
              <a:gd name="connsiteY12" fmla="*/ 784519 h 1871397"/>
              <a:gd name="connsiteX13" fmla="*/ 1866010 w 2896332"/>
              <a:gd name="connsiteY13" fmla="*/ 878218 h 1871397"/>
              <a:gd name="connsiteX14" fmla="*/ 2733769 w 2896332"/>
              <a:gd name="connsiteY14" fmla="*/ 1387129 h 1871397"/>
              <a:gd name="connsiteX15" fmla="*/ 2694623 w 2896332"/>
              <a:gd name="connsiteY15" fmla="*/ 1674208 h 1871397"/>
              <a:gd name="connsiteX16" fmla="*/ 2394496 w 2896332"/>
              <a:gd name="connsiteY16" fmla="*/ 1654634 h 1871397"/>
              <a:gd name="connsiteX17" fmla="*/ 2023060 w 2896332"/>
              <a:gd name="connsiteY17" fmla="*/ 1634793 h 1871397"/>
              <a:gd name="connsiteX18" fmla="*/ 1739085 w 2896332"/>
              <a:gd name="connsiteY18" fmla="*/ 1871397 h 1871397"/>
              <a:gd name="connsiteX19" fmla="*/ 1648664 w 2896332"/>
              <a:gd name="connsiteY19" fmla="*/ 1582137 h 1871397"/>
              <a:gd name="connsiteX20" fmla="*/ 1376671 w 2896332"/>
              <a:gd name="connsiteY20" fmla="*/ 1700306 h 1871397"/>
              <a:gd name="connsiteX21" fmla="*/ 1415819 w 2896332"/>
              <a:gd name="connsiteY21" fmla="*/ 1334933 h 1871397"/>
              <a:gd name="connsiteX22" fmla="*/ 665501 w 2896332"/>
              <a:gd name="connsiteY22" fmla="*/ 1276212 h 1871397"/>
              <a:gd name="connsiteX23" fmla="*/ 0 w 2896332"/>
              <a:gd name="connsiteY23" fmla="*/ 1126148 h 1871397"/>
              <a:gd name="connsiteX24" fmla="*/ 13050 w 2896332"/>
              <a:gd name="connsiteY24" fmla="*/ 284488 h 1871397"/>
              <a:gd name="connsiteX25" fmla="*/ 1898646 w 2896332"/>
              <a:gd name="connsiteY25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74819 w 2896332"/>
              <a:gd name="connsiteY16" fmla="*/ 1565782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8202 h 1872827"/>
              <a:gd name="connsiteX1" fmla="*/ 2655476 w 2896332"/>
              <a:gd name="connsiteY1" fmla="*/ 586045 h 1872827"/>
              <a:gd name="connsiteX2" fmla="*/ 2828170 w 2896332"/>
              <a:gd name="connsiteY2" fmla="*/ 1011931 h 1872827"/>
              <a:gd name="connsiteX3" fmla="*/ 2883834 w 2896332"/>
              <a:gd name="connsiteY3" fmla="*/ 1310265 h 1872827"/>
              <a:gd name="connsiteX4" fmla="*/ 2799743 w 2896332"/>
              <a:gd name="connsiteY4" fmla="*/ 1673528 h 1872827"/>
              <a:gd name="connsiteX5" fmla="*/ 2521033 w 2896332"/>
              <a:gd name="connsiteY5" fmla="*/ 1161851 h 1872827"/>
              <a:gd name="connsiteX6" fmla="*/ 2514265 w 2896332"/>
              <a:gd name="connsiteY6" fmla="*/ 468202 h 1872827"/>
              <a:gd name="connsiteX7" fmla="*/ 1898646 w 2896332"/>
              <a:gd name="connsiteY7" fmla="*/ 1476 h 1872827"/>
              <a:gd name="connsiteX8" fmla="*/ 1906617 w 2896332"/>
              <a:gd name="connsiteY8" fmla="*/ 178390 h 1872827"/>
              <a:gd name="connsiteX9" fmla="*/ 1962971 w 2896332"/>
              <a:gd name="connsiteY9" fmla="*/ 269013 h 1872827"/>
              <a:gd name="connsiteX10" fmla="*/ 1973469 w 2896332"/>
              <a:gd name="connsiteY10" fmla="*/ 785949 h 1872827"/>
              <a:gd name="connsiteX11" fmla="*/ 1866010 w 2896332"/>
              <a:gd name="connsiteY11" fmla="*/ 879648 h 1872827"/>
              <a:gd name="connsiteX12" fmla="*/ 2733769 w 2896332"/>
              <a:gd name="connsiteY12" fmla="*/ 1388559 h 1872827"/>
              <a:gd name="connsiteX13" fmla="*/ 2694623 w 2896332"/>
              <a:gd name="connsiteY13" fmla="*/ 1641133 h 1872827"/>
              <a:gd name="connsiteX14" fmla="*/ 2385869 w 2896332"/>
              <a:gd name="connsiteY14" fmla="*/ 1587053 h 1872827"/>
              <a:gd name="connsiteX15" fmla="*/ 2074819 w 2896332"/>
              <a:gd name="connsiteY15" fmla="*/ 1567212 h 1872827"/>
              <a:gd name="connsiteX16" fmla="*/ 1739085 w 2896332"/>
              <a:gd name="connsiteY16" fmla="*/ 1872827 h 1872827"/>
              <a:gd name="connsiteX17" fmla="*/ 1648664 w 2896332"/>
              <a:gd name="connsiteY17" fmla="*/ 1583567 h 1872827"/>
              <a:gd name="connsiteX18" fmla="*/ 1376671 w 2896332"/>
              <a:gd name="connsiteY18" fmla="*/ 1701736 h 1872827"/>
              <a:gd name="connsiteX19" fmla="*/ 1415819 w 2896332"/>
              <a:gd name="connsiteY19" fmla="*/ 1336363 h 1872827"/>
              <a:gd name="connsiteX20" fmla="*/ 665501 w 2896332"/>
              <a:gd name="connsiteY20" fmla="*/ 1277642 h 1872827"/>
              <a:gd name="connsiteX21" fmla="*/ 0 w 2896332"/>
              <a:gd name="connsiteY21" fmla="*/ 1127578 h 1872827"/>
              <a:gd name="connsiteX22" fmla="*/ 13050 w 2896332"/>
              <a:gd name="connsiteY22" fmla="*/ 285918 h 1872827"/>
              <a:gd name="connsiteX23" fmla="*/ 1898646 w 2896332"/>
              <a:gd name="connsiteY23" fmla="*/ 1476 h 187282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87909 w 2896332"/>
              <a:gd name="connsiteY5" fmla="*/ 1152990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6332"/>
              <a:gd name="connsiteY0" fmla="*/ 251285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09609 w 2896332"/>
              <a:gd name="connsiteY6" fmla="*/ 251285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4163"/>
              <a:gd name="connsiteY0" fmla="*/ 251285 h 1871397"/>
              <a:gd name="connsiteX1" fmla="*/ 2655476 w 2894163"/>
              <a:gd name="connsiteY1" fmla="*/ 584615 h 1871397"/>
              <a:gd name="connsiteX2" fmla="*/ 2828170 w 2894163"/>
              <a:gd name="connsiteY2" fmla="*/ 1010501 h 1871397"/>
              <a:gd name="connsiteX3" fmla="*/ 2883834 w 2894163"/>
              <a:gd name="connsiteY3" fmla="*/ 1308835 h 1871397"/>
              <a:gd name="connsiteX4" fmla="*/ 2792313 w 2894163"/>
              <a:gd name="connsiteY4" fmla="*/ 1690675 h 1871397"/>
              <a:gd name="connsiteX5" fmla="*/ 2651069 w 2894163"/>
              <a:gd name="connsiteY5" fmla="*/ 1156706 h 1871397"/>
              <a:gd name="connsiteX6" fmla="*/ 2209609 w 2894163"/>
              <a:gd name="connsiteY6" fmla="*/ 251285 h 1871397"/>
              <a:gd name="connsiteX7" fmla="*/ 1898646 w 2894163"/>
              <a:gd name="connsiteY7" fmla="*/ 46 h 1871397"/>
              <a:gd name="connsiteX8" fmla="*/ 1941303 w 2894163"/>
              <a:gd name="connsiteY8" fmla="*/ 293585 h 1871397"/>
              <a:gd name="connsiteX9" fmla="*/ 1974640 w 2894163"/>
              <a:gd name="connsiteY9" fmla="*/ 533402 h 1871397"/>
              <a:gd name="connsiteX10" fmla="*/ 1973469 w 2894163"/>
              <a:gd name="connsiteY10" fmla="*/ 784519 h 1871397"/>
              <a:gd name="connsiteX11" fmla="*/ 1866010 w 2894163"/>
              <a:gd name="connsiteY11" fmla="*/ 878218 h 1871397"/>
              <a:gd name="connsiteX12" fmla="*/ 2733769 w 2894163"/>
              <a:gd name="connsiteY12" fmla="*/ 1387129 h 1871397"/>
              <a:gd name="connsiteX13" fmla="*/ 2694623 w 2894163"/>
              <a:gd name="connsiteY13" fmla="*/ 1639703 h 1871397"/>
              <a:gd name="connsiteX14" fmla="*/ 2385869 w 2894163"/>
              <a:gd name="connsiteY14" fmla="*/ 1585623 h 1871397"/>
              <a:gd name="connsiteX15" fmla="*/ 2074819 w 2894163"/>
              <a:gd name="connsiteY15" fmla="*/ 1565782 h 1871397"/>
              <a:gd name="connsiteX16" fmla="*/ 1739085 w 2894163"/>
              <a:gd name="connsiteY16" fmla="*/ 1871397 h 1871397"/>
              <a:gd name="connsiteX17" fmla="*/ 1648664 w 2894163"/>
              <a:gd name="connsiteY17" fmla="*/ 1582137 h 1871397"/>
              <a:gd name="connsiteX18" fmla="*/ 1376671 w 2894163"/>
              <a:gd name="connsiteY18" fmla="*/ 1700306 h 1871397"/>
              <a:gd name="connsiteX19" fmla="*/ 1415819 w 2894163"/>
              <a:gd name="connsiteY19" fmla="*/ 1334933 h 1871397"/>
              <a:gd name="connsiteX20" fmla="*/ 665501 w 2894163"/>
              <a:gd name="connsiteY20" fmla="*/ 1276212 h 1871397"/>
              <a:gd name="connsiteX21" fmla="*/ 0 w 2894163"/>
              <a:gd name="connsiteY21" fmla="*/ 1126148 h 1871397"/>
              <a:gd name="connsiteX22" fmla="*/ 13050 w 2894163"/>
              <a:gd name="connsiteY22" fmla="*/ 284488 h 1871397"/>
              <a:gd name="connsiteX23" fmla="*/ 1898646 w 2894163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51069 w 2889213"/>
              <a:gd name="connsiteY5" fmla="*/ 1156706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228993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150164 w 2889213"/>
              <a:gd name="connsiteY6" fmla="*/ 228993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941303 w 2889213"/>
              <a:gd name="connsiteY8" fmla="*/ 178433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92904 w 2889213"/>
              <a:gd name="connsiteY9" fmla="*/ 459050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48320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56"/>
              <a:gd name="connsiteX1" fmla="*/ 2655476 w 2889213"/>
              <a:gd name="connsiteY1" fmla="*/ 469395 h 1800456"/>
              <a:gd name="connsiteX2" fmla="*/ 2828170 w 2889213"/>
              <a:gd name="connsiteY2" fmla="*/ 895281 h 1800456"/>
              <a:gd name="connsiteX3" fmla="*/ 2883834 w 2889213"/>
              <a:gd name="connsiteY3" fmla="*/ 1193615 h 1800456"/>
              <a:gd name="connsiteX4" fmla="*/ 2840612 w 2889213"/>
              <a:gd name="connsiteY4" fmla="*/ 1449135 h 1800456"/>
              <a:gd name="connsiteX5" fmla="*/ 2632493 w 2889213"/>
              <a:gd name="connsiteY5" fmla="*/ 1060062 h 1800456"/>
              <a:gd name="connsiteX6" fmla="*/ 2150164 w 2889213"/>
              <a:gd name="connsiteY6" fmla="*/ 113773 h 1800456"/>
              <a:gd name="connsiteX7" fmla="*/ 1348782 w 2889213"/>
              <a:gd name="connsiteY7" fmla="*/ 0 h 1800456"/>
              <a:gd name="connsiteX8" fmla="*/ 1714668 w 2889213"/>
              <a:gd name="connsiteY8" fmla="*/ 204372 h 1800456"/>
              <a:gd name="connsiteX9" fmla="*/ 1866896 w 2889213"/>
              <a:gd name="connsiteY9" fmla="*/ 462766 h 1800456"/>
              <a:gd name="connsiteX10" fmla="*/ 1973469 w 2889213"/>
              <a:gd name="connsiteY10" fmla="*/ 669299 h 1800456"/>
              <a:gd name="connsiteX11" fmla="*/ 1866010 w 2889213"/>
              <a:gd name="connsiteY11" fmla="*/ 762998 h 1800456"/>
              <a:gd name="connsiteX12" fmla="*/ 2733769 w 2889213"/>
              <a:gd name="connsiteY12" fmla="*/ 1271909 h 1800456"/>
              <a:gd name="connsiteX13" fmla="*/ 2694623 w 2889213"/>
              <a:gd name="connsiteY13" fmla="*/ 1524483 h 1800456"/>
              <a:gd name="connsiteX14" fmla="*/ 2385869 w 2889213"/>
              <a:gd name="connsiteY14" fmla="*/ 1470403 h 1800456"/>
              <a:gd name="connsiteX15" fmla="*/ 2191986 w 2889213"/>
              <a:gd name="connsiteY15" fmla="*/ 1800407 h 1800456"/>
              <a:gd name="connsiteX16" fmla="*/ 2074819 w 2889213"/>
              <a:gd name="connsiteY16" fmla="*/ 1450562 h 1800456"/>
              <a:gd name="connsiteX17" fmla="*/ 1739085 w 2889213"/>
              <a:gd name="connsiteY17" fmla="*/ 1756177 h 1800456"/>
              <a:gd name="connsiteX18" fmla="*/ 1648664 w 2889213"/>
              <a:gd name="connsiteY18" fmla="*/ 1466917 h 1800456"/>
              <a:gd name="connsiteX19" fmla="*/ 1376671 w 2889213"/>
              <a:gd name="connsiteY19" fmla="*/ 1585086 h 1800456"/>
              <a:gd name="connsiteX20" fmla="*/ 1415819 w 2889213"/>
              <a:gd name="connsiteY20" fmla="*/ 1219713 h 1800456"/>
              <a:gd name="connsiteX21" fmla="*/ 665501 w 2889213"/>
              <a:gd name="connsiteY21" fmla="*/ 1160992 h 1800456"/>
              <a:gd name="connsiteX22" fmla="*/ 0 w 2889213"/>
              <a:gd name="connsiteY22" fmla="*/ 1010928 h 1800456"/>
              <a:gd name="connsiteX23" fmla="*/ 13050 w 2889213"/>
              <a:gd name="connsiteY23" fmla="*/ 169268 h 1800456"/>
              <a:gd name="connsiteX24" fmla="*/ 1348782 w 2889213"/>
              <a:gd name="connsiteY24" fmla="*/ 0 h 1800456"/>
              <a:gd name="connsiteX0" fmla="*/ 2150164 w 2889213"/>
              <a:gd name="connsiteY0" fmla="*/ 113773 h 1811599"/>
              <a:gd name="connsiteX1" fmla="*/ 2655476 w 2889213"/>
              <a:gd name="connsiteY1" fmla="*/ 469395 h 1811599"/>
              <a:gd name="connsiteX2" fmla="*/ 2828170 w 2889213"/>
              <a:gd name="connsiteY2" fmla="*/ 895281 h 1811599"/>
              <a:gd name="connsiteX3" fmla="*/ 2883834 w 2889213"/>
              <a:gd name="connsiteY3" fmla="*/ 1193615 h 1811599"/>
              <a:gd name="connsiteX4" fmla="*/ 2840612 w 2889213"/>
              <a:gd name="connsiteY4" fmla="*/ 1449135 h 1811599"/>
              <a:gd name="connsiteX5" fmla="*/ 2632493 w 2889213"/>
              <a:gd name="connsiteY5" fmla="*/ 1060062 h 1811599"/>
              <a:gd name="connsiteX6" fmla="*/ 2150164 w 2889213"/>
              <a:gd name="connsiteY6" fmla="*/ 113773 h 1811599"/>
              <a:gd name="connsiteX7" fmla="*/ 1348782 w 2889213"/>
              <a:gd name="connsiteY7" fmla="*/ 0 h 1811599"/>
              <a:gd name="connsiteX8" fmla="*/ 1714668 w 2889213"/>
              <a:gd name="connsiteY8" fmla="*/ 204372 h 1811599"/>
              <a:gd name="connsiteX9" fmla="*/ 1866896 w 2889213"/>
              <a:gd name="connsiteY9" fmla="*/ 462766 h 1811599"/>
              <a:gd name="connsiteX10" fmla="*/ 1973469 w 2889213"/>
              <a:gd name="connsiteY10" fmla="*/ 669299 h 1811599"/>
              <a:gd name="connsiteX11" fmla="*/ 1866010 w 2889213"/>
              <a:gd name="connsiteY11" fmla="*/ 762998 h 1811599"/>
              <a:gd name="connsiteX12" fmla="*/ 2733769 w 2889213"/>
              <a:gd name="connsiteY12" fmla="*/ 1271909 h 1811599"/>
              <a:gd name="connsiteX13" fmla="*/ 2694623 w 2889213"/>
              <a:gd name="connsiteY13" fmla="*/ 1524483 h 1811599"/>
              <a:gd name="connsiteX14" fmla="*/ 2385869 w 2889213"/>
              <a:gd name="connsiteY14" fmla="*/ 1470403 h 1811599"/>
              <a:gd name="connsiteX15" fmla="*/ 2214278 w 2889213"/>
              <a:gd name="connsiteY15" fmla="*/ 1811553 h 1811599"/>
              <a:gd name="connsiteX16" fmla="*/ 2074819 w 2889213"/>
              <a:gd name="connsiteY16" fmla="*/ 1450562 h 1811599"/>
              <a:gd name="connsiteX17" fmla="*/ 1739085 w 2889213"/>
              <a:gd name="connsiteY17" fmla="*/ 1756177 h 1811599"/>
              <a:gd name="connsiteX18" fmla="*/ 1648664 w 2889213"/>
              <a:gd name="connsiteY18" fmla="*/ 1466917 h 1811599"/>
              <a:gd name="connsiteX19" fmla="*/ 1376671 w 2889213"/>
              <a:gd name="connsiteY19" fmla="*/ 1585086 h 1811599"/>
              <a:gd name="connsiteX20" fmla="*/ 1415819 w 2889213"/>
              <a:gd name="connsiteY20" fmla="*/ 1219713 h 1811599"/>
              <a:gd name="connsiteX21" fmla="*/ 665501 w 2889213"/>
              <a:gd name="connsiteY21" fmla="*/ 1160992 h 1811599"/>
              <a:gd name="connsiteX22" fmla="*/ 0 w 2889213"/>
              <a:gd name="connsiteY22" fmla="*/ 1010928 h 1811599"/>
              <a:gd name="connsiteX23" fmla="*/ 13050 w 2889213"/>
              <a:gd name="connsiteY23" fmla="*/ 169268 h 1811599"/>
              <a:gd name="connsiteX24" fmla="*/ 1348782 w 2889213"/>
              <a:gd name="connsiteY24" fmla="*/ 0 h 1811599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89213" h="1811553">
                <a:moveTo>
                  <a:pt x="2150164" y="113773"/>
                </a:moveTo>
                <a:lnTo>
                  <a:pt x="2655476" y="469395"/>
                </a:lnTo>
                <a:cubicBezTo>
                  <a:pt x="2724937" y="612627"/>
                  <a:pt x="2790110" y="774578"/>
                  <a:pt x="2828170" y="895281"/>
                </a:cubicBezTo>
                <a:cubicBezTo>
                  <a:pt x="2845006" y="1009922"/>
                  <a:pt x="2872906" y="1094971"/>
                  <a:pt x="2883834" y="1193615"/>
                </a:cubicBezTo>
                <a:cubicBezTo>
                  <a:pt x="2898597" y="1276508"/>
                  <a:pt x="2882583" y="1383685"/>
                  <a:pt x="2840612" y="1449135"/>
                </a:cubicBezTo>
                <a:cubicBezTo>
                  <a:pt x="2801112" y="1388173"/>
                  <a:pt x="2764708" y="1276910"/>
                  <a:pt x="2632493" y="1060062"/>
                </a:cubicBezTo>
                <a:cubicBezTo>
                  <a:pt x="2521003" y="837054"/>
                  <a:pt x="2268591" y="370791"/>
                  <a:pt x="2150164" y="113773"/>
                </a:cubicBezTo>
                <a:close/>
                <a:moveTo>
                  <a:pt x="1348782" y="0"/>
                </a:moveTo>
                <a:cubicBezTo>
                  <a:pt x="1445338" y="154432"/>
                  <a:pt x="1639668" y="165874"/>
                  <a:pt x="1714668" y="204372"/>
                </a:cubicBezTo>
                <a:cubicBezTo>
                  <a:pt x="1723722" y="285320"/>
                  <a:pt x="1831199" y="402612"/>
                  <a:pt x="1866896" y="462766"/>
                </a:cubicBezTo>
                <a:cubicBezTo>
                  <a:pt x="1913125" y="544588"/>
                  <a:pt x="1935949" y="596454"/>
                  <a:pt x="1973469" y="669299"/>
                </a:cubicBezTo>
                <a:cubicBezTo>
                  <a:pt x="1909251" y="682689"/>
                  <a:pt x="1863715" y="712895"/>
                  <a:pt x="1866010" y="762998"/>
                </a:cubicBezTo>
                <a:cubicBezTo>
                  <a:pt x="1884495" y="971782"/>
                  <a:pt x="2517373" y="1008755"/>
                  <a:pt x="2733769" y="1271909"/>
                </a:cubicBezTo>
                <a:cubicBezTo>
                  <a:pt x="2839248" y="1365427"/>
                  <a:pt x="2779441" y="1512521"/>
                  <a:pt x="2694623" y="1524483"/>
                </a:cubicBezTo>
                <a:cubicBezTo>
                  <a:pt x="2575007" y="1522308"/>
                  <a:pt x="2538107" y="1485627"/>
                  <a:pt x="2385869" y="1470403"/>
                </a:cubicBezTo>
                <a:cubicBezTo>
                  <a:pt x="2333676" y="1639614"/>
                  <a:pt x="2280982" y="1755416"/>
                  <a:pt x="2214278" y="1811553"/>
                </a:cubicBezTo>
                <a:cubicBezTo>
                  <a:pt x="2147576" y="1804531"/>
                  <a:pt x="2033271" y="1685187"/>
                  <a:pt x="2074819" y="1450562"/>
                </a:cubicBezTo>
                <a:cubicBezTo>
                  <a:pt x="1992109" y="1541380"/>
                  <a:pt x="1856720" y="1716561"/>
                  <a:pt x="1739085" y="1756177"/>
                </a:cubicBezTo>
                <a:cubicBezTo>
                  <a:pt x="1647742" y="1688758"/>
                  <a:pt x="1625791" y="1561162"/>
                  <a:pt x="1648664" y="1466917"/>
                </a:cubicBezTo>
                <a:cubicBezTo>
                  <a:pt x="1575908" y="1517602"/>
                  <a:pt x="1475987" y="1575732"/>
                  <a:pt x="1376671" y="1585086"/>
                </a:cubicBezTo>
                <a:cubicBezTo>
                  <a:pt x="1265755" y="1421973"/>
                  <a:pt x="1344050" y="1304532"/>
                  <a:pt x="1415819" y="1219713"/>
                </a:cubicBezTo>
                <a:cubicBezTo>
                  <a:pt x="1106992" y="1284958"/>
                  <a:pt x="922130" y="1226237"/>
                  <a:pt x="665501" y="1160992"/>
                </a:cubicBezTo>
                <a:cubicBezTo>
                  <a:pt x="467591" y="1128369"/>
                  <a:pt x="282729" y="1004403"/>
                  <a:pt x="0" y="1010928"/>
                </a:cubicBezTo>
                <a:lnTo>
                  <a:pt x="13050" y="169268"/>
                </a:lnTo>
                <a:cubicBezTo>
                  <a:pt x="722590" y="234513"/>
                  <a:pt x="1132701" y="28762"/>
                  <a:pt x="1348782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50000"/>
                  <a:lumOff val="50000"/>
                </a:schemeClr>
              </a:gs>
              <a:gs pos="100000">
                <a:schemeClr val="accent2">
                  <a:lumMod val="50000"/>
                  <a:lumOff val="50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0" name="Oval 49"/>
          <p:cNvSpPr/>
          <p:nvPr/>
        </p:nvSpPr>
        <p:spPr>
          <a:xfrm>
            <a:off x="4164238" y="1403944"/>
            <a:ext cx="576064" cy="576064"/>
          </a:xfrm>
          <a:prstGeom prst="ellipse">
            <a:avLst/>
          </a:prstGeom>
          <a:solidFill>
            <a:srgbClr val="021C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164238" y="2262705"/>
            <a:ext cx="576064" cy="576064"/>
          </a:xfrm>
          <a:prstGeom prst="ellipse">
            <a:avLst/>
          </a:prstGeom>
          <a:solidFill>
            <a:srgbClr val="021C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4164238" y="3104324"/>
            <a:ext cx="576064" cy="576064"/>
          </a:xfrm>
          <a:prstGeom prst="ellipse">
            <a:avLst/>
          </a:prstGeom>
          <a:solidFill>
            <a:srgbClr val="021C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4841189" y="1319495"/>
            <a:ext cx="3672408" cy="744962"/>
            <a:chOff x="803640" y="3362835"/>
            <a:chExt cx="2059657" cy="744962"/>
          </a:xfrm>
        </p:grpSpPr>
        <p:sp>
          <p:nvSpPr>
            <p:cNvPr id="54" name="TextBox 53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841189" y="2178256"/>
            <a:ext cx="3672408" cy="744962"/>
            <a:chOff x="803640" y="3362835"/>
            <a:chExt cx="2059657" cy="744962"/>
          </a:xfrm>
        </p:grpSpPr>
        <p:sp>
          <p:nvSpPr>
            <p:cNvPr id="57" name="TextBox 56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841189" y="3019875"/>
            <a:ext cx="3672408" cy="744962"/>
            <a:chOff x="803640" y="3362835"/>
            <a:chExt cx="2059657" cy="744962"/>
          </a:xfrm>
        </p:grpSpPr>
        <p:sp>
          <p:nvSpPr>
            <p:cNvPr id="60" name="TextBox 59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4130834" y="146114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130834" y="2319905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30834" y="316152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4841189" y="3870065"/>
            <a:ext cx="3672408" cy="744962"/>
            <a:chOff x="803640" y="3362835"/>
            <a:chExt cx="2059657" cy="744962"/>
          </a:xfrm>
        </p:grpSpPr>
        <p:sp>
          <p:nvSpPr>
            <p:cNvPr id="66" name="TextBox 65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8" name="Oval 67"/>
          <p:cNvSpPr/>
          <p:nvPr/>
        </p:nvSpPr>
        <p:spPr>
          <a:xfrm>
            <a:off x="4164238" y="3954514"/>
            <a:ext cx="576064" cy="576064"/>
          </a:xfrm>
          <a:prstGeom prst="ellipse">
            <a:avLst/>
          </a:prstGeom>
          <a:solidFill>
            <a:srgbClr val="021C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130834" y="401171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1607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95486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b="1" dirty="0">
                <a:solidFill>
                  <a:srgbClr val="A82B3D"/>
                </a:solidFill>
              </a:rPr>
              <a:t>Chart Style</a:t>
            </a:r>
            <a:endParaRPr lang="ko-KR" altLang="en-US" b="1" dirty="0">
              <a:solidFill>
                <a:srgbClr val="A82B3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771550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99797" y="1655091"/>
            <a:ext cx="5435727" cy="623061"/>
            <a:chOff x="925943" y="1690403"/>
            <a:chExt cx="5435727" cy="623061"/>
          </a:xfrm>
        </p:grpSpPr>
        <p:sp>
          <p:nvSpPr>
            <p:cNvPr id="5" name="Teardrop 1"/>
            <p:cNvSpPr/>
            <p:nvPr/>
          </p:nvSpPr>
          <p:spPr>
            <a:xfrm rot="18805991">
              <a:off x="922692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Teardrop 1"/>
            <p:cNvSpPr/>
            <p:nvPr/>
          </p:nvSpPr>
          <p:spPr>
            <a:xfrm rot="18805991">
              <a:off x="1458155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Teardrop 1"/>
            <p:cNvSpPr/>
            <p:nvPr/>
          </p:nvSpPr>
          <p:spPr>
            <a:xfrm rot="18805991">
              <a:off x="1993618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Teardrop 1"/>
            <p:cNvSpPr/>
            <p:nvPr/>
          </p:nvSpPr>
          <p:spPr>
            <a:xfrm rot="18805991">
              <a:off x="2529081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Teardrop 1"/>
            <p:cNvSpPr/>
            <p:nvPr/>
          </p:nvSpPr>
          <p:spPr>
            <a:xfrm rot="18805991">
              <a:off x="3064544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Teardrop 1"/>
            <p:cNvSpPr/>
            <p:nvPr/>
          </p:nvSpPr>
          <p:spPr>
            <a:xfrm rot="18805991">
              <a:off x="3600007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Teardrop 1"/>
            <p:cNvSpPr/>
            <p:nvPr/>
          </p:nvSpPr>
          <p:spPr>
            <a:xfrm rot="18805991">
              <a:off x="4135470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Teardrop 1"/>
            <p:cNvSpPr/>
            <p:nvPr/>
          </p:nvSpPr>
          <p:spPr>
            <a:xfrm rot="18805991">
              <a:off x="4670933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Teardrop 1"/>
            <p:cNvSpPr/>
            <p:nvPr/>
          </p:nvSpPr>
          <p:spPr>
            <a:xfrm rot="18805991">
              <a:off x="5206396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Teardrop 1"/>
            <p:cNvSpPr/>
            <p:nvPr/>
          </p:nvSpPr>
          <p:spPr>
            <a:xfrm rot="18805991">
              <a:off x="5741859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99797" y="2675709"/>
            <a:ext cx="5435727" cy="623061"/>
            <a:chOff x="925943" y="1690403"/>
            <a:chExt cx="5435727" cy="623061"/>
          </a:xfrm>
        </p:grpSpPr>
        <p:sp>
          <p:nvSpPr>
            <p:cNvPr id="17" name="Teardrop 1"/>
            <p:cNvSpPr/>
            <p:nvPr/>
          </p:nvSpPr>
          <p:spPr>
            <a:xfrm rot="18805991">
              <a:off x="922692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Teardrop 1"/>
            <p:cNvSpPr/>
            <p:nvPr/>
          </p:nvSpPr>
          <p:spPr>
            <a:xfrm rot="18805991">
              <a:off x="1458155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Teardrop 1"/>
            <p:cNvSpPr/>
            <p:nvPr/>
          </p:nvSpPr>
          <p:spPr>
            <a:xfrm rot="18805991">
              <a:off x="1993618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Teardrop 1"/>
            <p:cNvSpPr/>
            <p:nvPr/>
          </p:nvSpPr>
          <p:spPr>
            <a:xfrm rot="18805991">
              <a:off x="2529081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Teardrop 1"/>
            <p:cNvSpPr/>
            <p:nvPr/>
          </p:nvSpPr>
          <p:spPr>
            <a:xfrm rot="18805991">
              <a:off x="3064544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Teardrop 1"/>
            <p:cNvSpPr/>
            <p:nvPr/>
          </p:nvSpPr>
          <p:spPr>
            <a:xfrm rot="18805991">
              <a:off x="3600007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Teardrop 1"/>
            <p:cNvSpPr/>
            <p:nvPr/>
          </p:nvSpPr>
          <p:spPr>
            <a:xfrm rot="18805991">
              <a:off x="4135470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Teardrop 1"/>
            <p:cNvSpPr/>
            <p:nvPr/>
          </p:nvSpPr>
          <p:spPr>
            <a:xfrm rot="18805991">
              <a:off x="4670933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5" name="Teardrop 1"/>
            <p:cNvSpPr/>
            <p:nvPr/>
          </p:nvSpPr>
          <p:spPr>
            <a:xfrm rot="18805991">
              <a:off x="5206396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6" name="Teardrop 1"/>
            <p:cNvSpPr/>
            <p:nvPr/>
          </p:nvSpPr>
          <p:spPr>
            <a:xfrm rot="18805991">
              <a:off x="5741859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99797" y="3696326"/>
            <a:ext cx="5435727" cy="623061"/>
            <a:chOff x="925943" y="1690403"/>
            <a:chExt cx="5435727" cy="623061"/>
          </a:xfrm>
        </p:grpSpPr>
        <p:sp>
          <p:nvSpPr>
            <p:cNvPr id="28" name="Teardrop 1"/>
            <p:cNvSpPr/>
            <p:nvPr/>
          </p:nvSpPr>
          <p:spPr>
            <a:xfrm rot="18805991">
              <a:off x="922692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Teardrop 1"/>
            <p:cNvSpPr/>
            <p:nvPr/>
          </p:nvSpPr>
          <p:spPr>
            <a:xfrm rot="18805991">
              <a:off x="1458155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0" name="Teardrop 1"/>
            <p:cNvSpPr/>
            <p:nvPr/>
          </p:nvSpPr>
          <p:spPr>
            <a:xfrm rot="18805991">
              <a:off x="1993618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Teardrop 1"/>
            <p:cNvSpPr/>
            <p:nvPr/>
          </p:nvSpPr>
          <p:spPr>
            <a:xfrm rot="18805991">
              <a:off x="2529081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2" name="Teardrop 1"/>
            <p:cNvSpPr/>
            <p:nvPr/>
          </p:nvSpPr>
          <p:spPr>
            <a:xfrm rot="18805991">
              <a:off x="3064544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3" name="Teardrop 1"/>
            <p:cNvSpPr/>
            <p:nvPr/>
          </p:nvSpPr>
          <p:spPr>
            <a:xfrm rot="18805991">
              <a:off x="3600007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Teardrop 1"/>
            <p:cNvSpPr/>
            <p:nvPr/>
          </p:nvSpPr>
          <p:spPr>
            <a:xfrm rot="18805991">
              <a:off x="4135470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5" name="Teardrop 1"/>
            <p:cNvSpPr/>
            <p:nvPr/>
          </p:nvSpPr>
          <p:spPr>
            <a:xfrm rot="18805991">
              <a:off x="4670933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6" name="Teardrop 1"/>
            <p:cNvSpPr/>
            <p:nvPr/>
          </p:nvSpPr>
          <p:spPr>
            <a:xfrm rot="18805991">
              <a:off x="5206396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7" name="Teardrop 1"/>
            <p:cNvSpPr/>
            <p:nvPr/>
          </p:nvSpPr>
          <p:spPr>
            <a:xfrm rot="18805991">
              <a:off x="5741859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5972405" y="3777024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30%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972405" y="1735789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972405" y="2756407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6839043" y="1442610"/>
            <a:ext cx="1941674" cy="1048024"/>
            <a:chOff x="803640" y="3362835"/>
            <a:chExt cx="2059657" cy="1048024"/>
          </a:xfrm>
        </p:grpSpPr>
        <p:sp>
          <p:nvSpPr>
            <p:cNvPr id="42" name="TextBox 4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839043" y="2463227"/>
            <a:ext cx="1941674" cy="1048024"/>
            <a:chOff x="803640" y="3362835"/>
            <a:chExt cx="2059657" cy="1048024"/>
          </a:xfrm>
        </p:grpSpPr>
        <p:sp>
          <p:nvSpPr>
            <p:cNvPr id="45" name="TextBox 44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839043" y="3483844"/>
            <a:ext cx="1941674" cy="1048024"/>
            <a:chOff x="803640" y="3362835"/>
            <a:chExt cx="2059657" cy="1048024"/>
          </a:xfrm>
        </p:grpSpPr>
        <p:sp>
          <p:nvSpPr>
            <p:cNvPr id="48" name="TextBox 47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66082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375797"/>
            <a:ext cx="9144000" cy="2208395"/>
          </a:xfrm>
          <a:prstGeom prst="rect">
            <a:avLst/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06" name="그룹 305">
            <a:extLst>
              <a:ext uri="{FF2B5EF4-FFF2-40B4-BE49-F238E27FC236}">
                <a16:creationId xmlns:a16="http://schemas.microsoft.com/office/drawing/2014/main" id="{ECE61CD3-8F4B-4A40-BC31-D5BBB3A6BA29}"/>
              </a:ext>
            </a:extLst>
          </p:cNvPr>
          <p:cNvGrpSpPr/>
          <p:nvPr/>
        </p:nvGrpSpPr>
        <p:grpSpPr>
          <a:xfrm>
            <a:off x="380218" y="1545409"/>
            <a:ext cx="3326084" cy="1940385"/>
            <a:chOff x="635000" y="1382713"/>
            <a:chExt cx="7869238" cy="4572000"/>
          </a:xfrm>
          <a:solidFill>
            <a:schemeClr val="bg1"/>
          </a:solidFill>
        </p:grpSpPr>
        <p:sp>
          <p:nvSpPr>
            <p:cNvPr id="307" name="Freeform 8">
              <a:extLst>
                <a:ext uri="{FF2B5EF4-FFF2-40B4-BE49-F238E27FC236}">
                  <a16:creationId xmlns:a16="http://schemas.microsoft.com/office/drawing/2014/main" id="{6BBF56F4-E711-416E-A076-208EC9A119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8" name="Freeform 9">
              <a:extLst>
                <a:ext uri="{FF2B5EF4-FFF2-40B4-BE49-F238E27FC236}">
                  <a16:creationId xmlns:a16="http://schemas.microsoft.com/office/drawing/2014/main" id="{735AC350-C62C-4F99-B83E-2F75A304D6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9" name="Freeform 10">
              <a:extLst>
                <a:ext uri="{FF2B5EF4-FFF2-40B4-BE49-F238E27FC236}">
                  <a16:creationId xmlns:a16="http://schemas.microsoft.com/office/drawing/2014/main" id="{B8852F81-1CAE-4872-BB07-90E21A8BA3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0" name="Freeform 11">
              <a:extLst>
                <a:ext uri="{FF2B5EF4-FFF2-40B4-BE49-F238E27FC236}">
                  <a16:creationId xmlns:a16="http://schemas.microsoft.com/office/drawing/2014/main" id="{F5E1AC79-EBC7-403F-9B0C-E002749EE9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55315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b="1" dirty="0">
                <a:solidFill>
                  <a:srgbClr val="A82B3D"/>
                </a:solidFill>
              </a:rPr>
              <a:t>Worldmap Style</a:t>
            </a:r>
            <a:endParaRPr lang="ko-KR" altLang="en-US" b="1" dirty="0">
              <a:solidFill>
                <a:srgbClr val="A82B3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699216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Oval 4"/>
          <p:cNvSpPr/>
          <p:nvPr/>
        </p:nvSpPr>
        <p:spPr>
          <a:xfrm>
            <a:off x="5043354" y="1558996"/>
            <a:ext cx="648072" cy="6480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Oval 11"/>
          <p:cNvSpPr/>
          <p:nvPr/>
        </p:nvSpPr>
        <p:spPr>
          <a:xfrm>
            <a:off x="6447510" y="1561150"/>
            <a:ext cx="648072" cy="6480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Oval 13"/>
          <p:cNvSpPr/>
          <p:nvPr/>
        </p:nvSpPr>
        <p:spPr>
          <a:xfrm>
            <a:off x="7851666" y="1565458"/>
            <a:ext cx="648072" cy="6480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Rectangle 9"/>
          <p:cNvSpPr/>
          <p:nvPr/>
        </p:nvSpPr>
        <p:spPr>
          <a:xfrm flipH="1">
            <a:off x="5206062" y="1734169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Rectangle 16"/>
          <p:cNvSpPr/>
          <p:nvPr/>
        </p:nvSpPr>
        <p:spPr>
          <a:xfrm rot="18900000" flipH="1">
            <a:off x="6649322" y="1670369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Oval 21"/>
          <p:cNvSpPr>
            <a:spLocks noChangeAspect="1"/>
          </p:cNvSpPr>
          <p:nvPr/>
        </p:nvSpPr>
        <p:spPr>
          <a:xfrm>
            <a:off x="7973037" y="1688036"/>
            <a:ext cx="405329" cy="4087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4572000" y="3759365"/>
            <a:ext cx="4176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650612" y="2288251"/>
            <a:ext cx="1433556" cy="1111275"/>
            <a:chOff x="6228184" y="1749861"/>
            <a:chExt cx="2592288" cy="1111275"/>
          </a:xfrm>
        </p:grpSpPr>
        <p:sp>
          <p:nvSpPr>
            <p:cNvPr id="23" name="TextBox 22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28184" y="174986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54768" y="2288251"/>
            <a:ext cx="1433556" cy="1111275"/>
            <a:chOff x="6228184" y="1749861"/>
            <a:chExt cx="2592288" cy="1111275"/>
          </a:xfrm>
        </p:grpSpPr>
        <p:sp>
          <p:nvSpPr>
            <p:cNvPr id="26" name="TextBox 25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228184" y="174986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458924" y="2288251"/>
            <a:ext cx="1433556" cy="1111275"/>
            <a:chOff x="6228184" y="1749861"/>
            <a:chExt cx="2592288" cy="1111275"/>
          </a:xfrm>
        </p:grpSpPr>
        <p:sp>
          <p:nvSpPr>
            <p:cNvPr id="29" name="TextBox 28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28184" y="174986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0771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"/>
          <p:cNvSpPr txBox="1">
            <a:spLocks/>
          </p:cNvSpPr>
          <p:nvPr/>
        </p:nvSpPr>
        <p:spPr>
          <a:xfrm>
            <a:off x="6732240" y="1419622"/>
            <a:ext cx="2808312" cy="15841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69CF7C6-7731-4B75-8450-41761D409D3D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F2BF9296-B926-47AD-BF44-3D536A3135B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417688FE-1F93-40B5-86B7-206BD24B143A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993F7107-C362-4CA3-B438-A199FE8B253E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9119228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0" y="195486"/>
            <a:ext cx="9144000" cy="576064"/>
          </a:xfrm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solidFill>
                  <a:srgbClr val="A82B3D"/>
                </a:solidFill>
              </a:rPr>
              <a:t>Table Style</a:t>
            </a:r>
            <a:endParaRPr lang="ko-KR" altLang="en-US" dirty="0">
              <a:solidFill>
                <a:srgbClr val="A82B3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771550"/>
            <a:ext cx="9144000" cy="288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416780"/>
              </p:ext>
            </p:extLst>
          </p:nvPr>
        </p:nvGraphicFramePr>
        <p:xfrm>
          <a:off x="683568" y="1506052"/>
          <a:ext cx="1744244" cy="2899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468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$150</a:t>
                      </a:r>
                      <a:endParaRPr lang="ko-KR" altLang="en-US" sz="3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7D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7D9B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098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7D9B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147424"/>
              </p:ext>
            </p:extLst>
          </p:nvPr>
        </p:nvGraphicFramePr>
        <p:xfrm>
          <a:off x="3923928" y="1506052"/>
          <a:ext cx="1731865" cy="2899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468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$160</a:t>
                      </a:r>
                      <a:endParaRPr lang="ko-KR" altLang="en-US" sz="3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2A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7D9B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7D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098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97D9B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397486"/>
              </p:ext>
            </p:extLst>
          </p:nvPr>
        </p:nvGraphicFramePr>
        <p:xfrm>
          <a:off x="2267744" y="1386336"/>
          <a:ext cx="1888260" cy="31392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979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7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$180</a:t>
                      </a:r>
                      <a:endParaRPr lang="ko-KR" altLang="en-US" sz="37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4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87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4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12160" y="1203598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rgbClr val="297D9B"/>
                </a:solidFill>
                <a:cs typeface="Arial" pitchFamily="34" charset="0"/>
              </a:rPr>
              <a:t>PowerPoint  Presentation</a:t>
            </a:r>
            <a:endParaRPr lang="ko-KR" altLang="en-US" sz="2800" b="1" dirty="0">
              <a:solidFill>
                <a:srgbClr val="297D9B"/>
              </a:solidFill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15972" y="2157705"/>
            <a:ext cx="1260000" cy="72000"/>
          </a:xfrm>
          <a:prstGeom prst="rect">
            <a:avLst/>
          </a:prstGeom>
          <a:solidFill>
            <a:srgbClr val="297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012160" y="2355727"/>
            <a:ext cx="26642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5972" y="4155926"/>
            <a:ext cx="1728192" cy="307777"/>
          </a:xfrm>
          <a:prstGeom prst="rect">
            <a:avLst/>
          </a:prstGeom>
          <a:solidFill>
            <a:srgbClr val="297D9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156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6013" y="144392"/>
            <a:ext cx="8496944" cy="7200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sz="2800" dirty="0"/>
              <a:t>Research Questions and Main contribution</a:t>
            </a:r>
          </a:p>
        </p:txBody>
      </p:sp>
    </p:spTree>
    <p:extLst>
      <p:ext uri="{BB962C8B-B14F-4D97-AF65-F5344CB8AC3E}">
        <p14:creationId xmlns:p14="http://schemas.microsoft.com/office/powerpoint/2010/main" val="355356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15516" y="339502"/>
            <a:ext cx="8712968" cy="4133716"/>
          </a:xfrm>
          <a:prstGeom prst="frame">
            <a:avLst>
              <a:gd name="adj1" fmla="val 890"/>
            </a:avLst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51775" y="483518"/>
            <a:ext cx="2016224" cy="3744416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6763892" y="771302"/>
            <a:ext cx="1800200" cy="1440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One Column Designed</a:t>
            </a:r>
            <a:endParaRPr lang="ko-KR" altLang="en-US" sz="2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07216" y="515568"/>
            <a:ext cx="5688632" cy="3781584"/>
            <a:chOff x="3687661" y="1203598"/>
            <a:chExt cx="2252491" cy="3781584"/>
          </a:xfrm>
        </p:grpSpPr>
        <p:sp>
          <p:nvSpPr>
            <p:cNvPr id="13" name="TextBox 12"/>
            <p:cNvSpPr txBox="1"/>
            <p:nvPr/>
          </p:nvSpPr>
          <p:spPr>
            <a:xfrm>
              <a:off x="3687661" y="1568862"/>
              <a:ext cx="2252491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You can simply impress your audience and add a unique zing and appeal to your Presentations. You can simply impress your audience and add a unique zing and appeal to your Presentations.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47266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15516" y="339502"/>
            <a:ext cx="8712968" cy="4133716"/>
          </a:xfrm>
          <a:prstGeom prst="frame">
            <a:avLst>
              <a:gd name="adj1" fmla="val 890"/>
            </a:avLst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51775" y="483518"/>
            <a:ext cx="2016224" cy="3744416"/>
          </a:xfrm>
          <a:prstGeom prst="rect">
            <a:avLst/>
          </a:prstGeom>
          <a:solidFill>
            <a:srgbClr val="A82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6763892" y="771302"/>
            <a:ext cx="1800200" cy="1440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Two Columns Designed</a:t>
            </a:r>
            <a:endParaRPr lang="ko-KR" altLang="en-US" sz="2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71393" y="515568"/>
            <a:ext cx="2736304" cy="3781584"/>
            <a:chOff x="3687661" y="1203598"/>
            <a:chExt cx="2252491" cy="3781584"/>
          </a:xfrm>
        </p:grpSpPr>
        <p:sp>
          <p:nvSpPr>
            <p:cNvPr id="22" name="TextBox 21"/>
            <p:cNvSpPr txBox="1"/>
            <p:nvPr/>
          </p:nvSpPr>
          <p:spPr>
            <a:xfrm>
              <a:off x="3687661" y="1568862"/>
              <a:ext cx="2252491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635444" y="515568"/>
            <a:ext cx="2736304" cy="3781584"/>
            <a:chOff x="3687661" y="1203598"/>
            <a:chExt cx="2252491" cy="3781584"/>
          </a:xfrm>
        </p:grpSpPr>
        <p:sp>
          <p:nvSpPr>
            <p:cNvPr id="10" name="TextBox 9"/>
            <p:cNvSpPr txBox="1"/>
            <p:nvPr/>
          </p:nvSpPr>
          <p:spPr>
            <a:xfrm>
              <a:off x="3687661" y="1568862"/>
              <a:ext cx="2252491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7146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6013" y="144392"/>
            <a:ext cx="8496944" cy="7200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marL="457200" lvl="1" indent="0" algn="ctr">
              <a:buNone/>
            </a:pPr>
            <a:r>
              <a:rPr lang="en-US" sz="3600" dirty="0"/>
              <a:t>Overview of the methodology</a:t>
            </a:r>
          </a:p>
        </p:txBody>
      </p:sp>
    </p:spTree>
    <p:extLst>
      <p:ext uri="{BB962C8B-B14F-4D97-AF65-F5344CB8AC3E}">
        <p14:creationId xmlns:p14="http://schemas.microsoft.com/office/powerpoint/2010/main" val="399369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6013" y="144392"/>
            <a:ext cx="8496944" cy="7200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 latinLnBrk="0">
              <a:spcBef>
                <a:spcPts val="0"/>
              </a:spcBef>
              <a:defRPr/>
            </a:pPr>
            <a:r>
              <a:rPr lang="en-US" sz="2800" dirty="0"/>
              <a:t>Detailed quantitative or qualitative approach</a:t>
            </a:r>
          </a:p>
        </p:txBody>
      </p:sp>
    </p:spTree>
    <p:extLst>
      <p:ext uri="{BB962C8B-B14F-4D97-AF65-F5344CB8AC3E}">
        <p14:creationId xmlns:p14="http://schemas.microsoft.com/office/powerpoint/2010/main" val="3034737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6013" y="144392"/>
            <a:ext cx="8496944" cy="7200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 latinLnBrk="0">
              <a:spcBef>
                <a:spcPts val="0"/>
              </a:spcBef>
              <a:defRPr/>
            </a:pPr>
            <a:r>
              <a:rPr lang="en-US" sz="2800" dirty="0"/>
              <a:t>Experimental setting, data collection or calibration</a:t>
            </a:r>
          </a:p>
        </p:txBody>
      </p:sp>
    </p:spTree>
    <p:extLst>
      <p:ext uri="{BB962C8B-B14F-4D97-AF65-F5344CB8AC3E}">
        <p14:creationId xmlns:p14="http://schemas.microsoft.com/office/powerpoint/2010/main" val="1237284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6013" y="144392"/>
            <a:ext cx="8496944" cy="7200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 latinLnBrk="0">
              <a:spcBef>
                <a:spcPts val="0"/>
              </a:spcBef>
              <a:defRPr/>
            </a:pPr>
            <a:r>
              <a:rPr lang="en-US" sz="2800" dirty="0"/>
              <a:t>Results and discussion of insights</a:t>
            </a:r>
          </a:p>
        </p:txBody>
      </p:sp>
    </p:spTree>
    <p:extLst>
      <p:ext uri="{BB962C8B-B14F-4D97-AF65-F5344CB8AC3E}">
        <p14:creationId xmlns:p14="http://schemas.microsoft.com/office/powerpoint/2010/main" val="2582254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6013" y="144392"/>
            <a:ext cx="8496944" cy="72008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 latinLnBrk="0">
              <a:spcBef>
                <a:spcPts val="0"/>
              </a:spcBef>
              <a:defRPr/>
            </a:pPr>
            <a:r>
              <a:rPr lang="en-US" sz="2800" dirty="0"/>
              <a:t>Conclusions and future research</a:t>
            </a:r>
          </a:p>
        </p:txBody>
      </p:sp>
    </p:spTree>
    <p:extLst>
      <p:ext uri="{BB962C8B-B14F-4D97-AF65-F5344CB8AC3E}">
        <p14:creationId xmlns:p14="http://schemas.microsoft.com/office/powerpoint/2010/main" val="50878919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over and End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3169</Words>
  <Application>Microsoft Office PowerPoint</Application>
  <PresentationFormat>On-screen Show (16:9)</PresentationFormat>
  <Paragraphs>368</Paragraphs>
  <Slides>41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Arial</vt:lpstr>
      <vt:lpstr>Calibri</vt:lpstr>
      <vt:lpstr>Wingdings</vt:lpstr>
      <vt:lpstr>Cover and End Slide Master</vt:lpstr>
      <vt:lpstr>Contents Slide Master</vt:lpstr>
      <vt:lpstr>Section Break Slide Master</vt:lpstr>
      <vt:lpstr>1_Cover and End Slide Master</vt:lpstr>
      <vt:lpstr>1_Contents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Christopher Mejia Argueta</cp:lastModifiedBy>
  <cp:revision>120</cp:revision>
  <dcterms:created xsi:type="dcterms:W3CDTF">2016-12-05T23:26:54Z</dcterms:created>
  <dcterms:modified xsi:type="dcterms:W3CDTF">2023-12-08T01:27:57Z</dcterms:modified>
</cp:coreProperties>
</file>